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2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5" r:id="rId3"/>
    <p:sldId id="296" r:id="rId4"/>
    <p:sldId id="303" r:id="rId5"/>
    <p:sldId id="298" r:id="rId6"/>
    <p:sldId id="304" r:id="rId7"/>
    <p:sldId id="302" r:id="rId8"/>
    <p:sldId id="299" r:id="rId9"/>
    <p:sldId id="306" r:id="rId10"/>
    <p:sldId id="300" r:id="rId11"/>
    <p:sldId id="307" r:id="rId12"/>
    <p:sldId id="301" r:id="rId13"/>
    <p:sldId id="308" r:id="rId14"/>
    <p:sldId id="310" r:id="rId15"/>
    <p:sldId id="309" r:id="rId16"/>
    <p:sldId id="261" r:id="rId17"/>
  </p:sldIdLst>
  <p:sldSz cx="12192000" cy="6858000"/>
  <p:notesSz cx="6858000" cy="9144000"/>
  <p:custDataLst>
    <p:tags r:id="rId19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11D6730E-7A0D-463B-AEAE-424AD78E7414}">
          <p14:sldIdLst>
            <p14:sldId id="256"/>
            <p14:sldId id="305"/>
            <p14:sldId id="296"/>
            <p14:sldId id="303"/>
            <p14:sldId id="298"/>
            <p14:sldId id="304"/>
            <p14:sldId id="302"/>
            <p14:sldId id="299"/>
            <p14:sldId id="306"/>
            <p14:sldId id="300"/>
            <p14:sldId id="307"/>
            <p14:sldId id="301"/>
            <p14:sldId id="308"/>
            <p14:sldId id="310"/>
            <p14:sldId id="309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haupt, Barbara (BLZ)" initials="WB(" lastIdx="0" clrIdx="0">
    <p:extLst>
      <p:ext uri="{19B8F6BF-5375-455C-9EA6-DF929625EA0E}">
        <p15:presenceInfo xmlns:p15="http://schemas.microsoft.com/office/powerpoint/2012/main" userId="S-1-5-21-1986689757-124263158-732247886-330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47"/>
    <a:srgbClr val="004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3B0DC-4789-42FB-A2F2-3254C7C48D9A}" type="datetimeFigureOut">
              <a:rPr lang="de-DE" smtClean="0"/>
              <a:pPr/>
              <a:t>28.04.2022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0E4A-2FEF-46AB-9236-92111DFD2D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370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image" Target="../media/image2.jpeg"/><Relationship Id="rId5" Type="http://schemas.openxmlformats.org/officeDocument/2006/relationships/tags" Target="../tags/tag11.xml"/><Relationship Id="rId10" Type="http://schemas.openxmlformats.org/officeDocument/2006/relationships/image" Target="../media/image1.emf"/><Relationship Id="rId4" Type="http://schemas.openxmlformats.org/officeDocument/2006/relationships/tags" Target="../tags/tag10.xml"/><Relationship Id="rId9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1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10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47" r="591" b="25041"/>
          <a:stretch>
            <a:fillRect/>
          </a:stretch>
        </p:blipFill>
        <p:spPr>
          <a:xfrm>
            <a:off x="-9145" y="3179866"/>
            <a:ext cx="12198097" cy="3688768"/>
          </a:xfrm>
          <a:prstGeom prst="rect">
            <a:avLst/>
          </a:prstGeom>
        </p:spPr>
      </p:pic>
      <p:sp>
        <p:nvSpPr>
          <p:cNvPr id="8" name="Rechteck 7"/>
          <p:cNvSpPr/>
          <p:nvPr userDrawn="1">
            <p:custDataLst>
              <p:tags r:id="rId2"/>
            </p:custDataLst>
          </p:nvPr>
        </p:nvSpPr>
        <p:spPr>
          <a:xfrm>
            <a:off x="8327644" y="0"/>
            <a:ext cx="3715005" cy="37049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>
            <p:custDataLst>
              <p:tags r:id="rId3"/>
            </p:custDataLst>
          </p:nvPr>
        </p:nvSpPr>
        <p:spPr>
          <a:xfrm>
            <a:off x="7912100" y="241300"/>
            <a:ext cx="1072086" cy="1566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>
            <p:custDataLst>
              <p:tags r:id="rId4"/>
            </p:custDataLst>
          </p:nvPr>
        </p:nvSpPr>
        <p:spPr>
          <a:xfrm rot="16200000">
            <a:off x="10156698" y="-557639"/>
            <a:ext cx="361813" cy="1566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6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1487424" y="29112"/>
            <a:ext cx="9144000" cy="2059224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4" name="Textplatzhalter 10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1496568" y="4640753"/>
            <a:ext cx="6073833" cy="1582738"/>
          </a:xfrm>
        </p:spPr>
        <p:txBody>
          <a:bodyPr lIns="0" tIns="91440" rIns="0" bIns="0">
            <a:normAutofit/>
          </a:bodyPr>
          <a:lstStyle>
            <a:lvl1pPr marL="0" indent="0">
              <a:spcBef>
                <a:spcPts val="300"/>
              </a:spcBef>
              <a:buNone/>
              <a:defRPr sz="1600" b="0" i="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Name</a:t>
            </a:r>
          </a:p>
          <a:p>
            <a:pPr lvl="0"/>
            <a:r>
              <a:rPr lang="de-DE"/>
              <a:t>Institution/Titel der Veranstaltung</a:t>
            </a:r>
          </a:p>
          <a:p>
            <a:pPr lvl="0"/>
            <a:r>
              <a:rPr lang="de-DE"/>
              <a:t>Datum</a:t>
            </a:r>
            <a:endParaRPr lang="en-US"/>
          </a:p>
        </p:txBody>
      </p:sp>
      <p:pic>
        <p:nvPicPr>
          <p:cNvPr id="15" name="Grafik 14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08752" y="82296"/>
            <a:ext cx="2529233" cy="1339230"/>
          </a:xfrm>
          <a:prstGeom prst="rect">
            <a:avLst/>
          </a:prstGeom>
        </p:spPr>
      </p:pic>
      <p:sp>
        <p:nvSpPr>
          <p:cNvPr id="23" name="Untertitel 2"/>
          <p:cNvSpPr>
            <a:spLocks noGrp="1"/>
          </p:cNvSpPr>
          <p:nvPr>
            <p:ph type="subTitle" idx="1"/>
            <p:custDataLst>
              <p:tags r:id="rId8"/>
            </p:custDataLst>
          </p:nvPr>
        </p:nvSpPr>
        <p:spPr>
          <a:xfrm>
            <a:off x="1496568" y="2138998"/>
            <a:ext cx="9144000" cy="519659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94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0815591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4FE6-94F1-4C76-91D7-43CE71A24BEA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www.blz.bayern.de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4432" y="204026"/>
            <a:ext cx="1543213" cy="81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47926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Z-entwurf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latin typeface="+mn-lt"/>
                <a:cs typeface="Helvetica" panose="020B0604020202020204" pitchFamily="34" charset="0"/>
              </a:defRPr>
            </a:lvl1pPr>
            <a:lvl2pPr>
              <a:defRPr>
                <a:latin typeface="+mn-lt"/>
                <a:cs typeface="Helvetica" panose="020B0604020202020204" pitchFamily="34" charset="0"/>
              </a:defRPr>
            </a:lvl2pPr>
            <a:lvl3pPr>
              <a:defRPr>
                <a:latin typeface="+mn-lt"/>
                <a:cs typeface="Helvetica" panose="020B0604020202020204" pitchFamily="34" charset="0"/>
              </a:defRPr>
            </a:lvl3pPr>
            <a:lvl4pPr>
              <a:defRPr>
                <a:latin typeface="+mn-lt"/>
                <a:cs typeface="Helvetica" panose="020B0604020202020204" pitchFamily="34" charset="0"/>
              </a:defRPr>
            </a:lvl4pPr>
            <a:lvl5pPr>
              <a:defRPr>
                <a:latin typeface="+mn-lt"/>
                <a:cs typeface="Helvetica" panose="020B0604020202020204" pitchFamily="34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www.blz.bayern.de</a:t>
            </a:r>
          </a:p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2" name="Grafik 1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4432" y="204026"/>
            <a:ext cx="1543213" cy="817132"/>
          </a:xfrm>
          <a:prstGeom prst="rect">
            <a:avLst/>
          </a:prstGeom>
        </p:spPr>
      </p:pic>
      <p:sp>
        <p:nvSpPr>
          <p:cNvPr id="10" name="Titelplatzhalter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79071551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B327-AE21-456C-B57C-27E076282B28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www.blz.bayern.de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4432" y="204026"/>
            <a:ext cx="1543213" cy="81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96670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B122-AFEC-4295-85A5-1AAD9FCAE0E9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www.blz.bayern.de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4432" y="204026"/>
            <a:ext cx="1543213" cy="81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7228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29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29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006C-DE6B-4556-9CA8-CC9B4FBDD250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www.blz.bayern.de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4432" y="204026"/>
            <a:ext cx="1543213" cy="81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9687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86AF-3605-4629-9C63-D71B305781C9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www.blz.bayern.de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4432" y="204026"/>
            <a:ext cx="1543213" cy="81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5942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6291072"/>
          </a:xfrm>
          <a:prstGeom prst="rect">
            <a:avLst/>
          </a:prstGeom>
          <a:solidFill>
            <a:srgbClr val="004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B327-AE21-456C-B57C-27E076282B28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www.blz.bayern.de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724912"/>
            <a:ext cx="10515600" cy="2532888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  <a:lvl2pPr marL="457200" indent="0">
              <a:buNone/>
              <a:defRPr>
                <a:solidFill>
                  <a:schemeClr val="bg2"/>
                </a:solidFill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1686" y="223848"/>
            <a:ext cx="1563510" cy="79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66879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6291072"/>
          </a:xfrm>
          <a:prstGeom prst="rect">
            <a:avLst/>
          </a:prstGeom>
          <a:solidFill>
            <a:srgbClr val="004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74AB327-AE21-456C-B57C-27E076282B28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www.blz.bayern.de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838200" y="2724912"/>
            <a:ext cx="10515600" cy="932688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  <a:lvl2pPr marL="457200" indent="0">
              <a:buNone/>
              <a:defRPr baseline="0">
                <a:solidFill>
                  <a:schemeClr val="bg2"/>
                </a:solidFill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Vielen Dank für die Aufmerksamkeit!</a:t>
            </a:r>
          </a:p>
          <a:p>
            <a:pPr lvl="0"/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1686" y="223848"/>
            <a:ext cx="1563510" cy="791136"/>
          </a:xfrm>
          <a:prstGeom prst="rect">
            <a:avLst/>
          </a:prstGeom>
        </p:spPr>
      </p:pic>
      <p:sp>
        <p:nvSpPr>
          <p:cNvPr id="12" name="Inhaltsplatzhalter 11"/>
          <p:cNvSpPr>
            <a:spLocks noGrp="1"/>
          </p:cNvSpPr>
          <p:nvPr>
            <p:ph sz="quarter" idx="14" hasCustomPrompt="1"/>
            <p:custDataLst>
              <p:tags r:id="rId7"/>
            </p:custDataLst>
          </p:nvPr>
        </p:nvSpPr>
        <p:spPr>
          <a:xfrm>
            <a:off x="838200" y="3968750"/>
            <a:ext cx="6761163" cy="1892300"/>
          </a:xfrm>
        </p:spPr>
        <p:txBody>
          <a:bodyPr/>
          <a:lstStyle>
            <a:lvl2pPr>
              <a:defRPr>
                <a:solidFill>
                  <a:schemeClr val="bg1"/>
                </a:solidFill>
              </a:defRPr>
            </a:lvl2pPr>
          </a:lstStyle>
          <a:p>
            <a:pPr lvl="1"/>
            <a:r>
              <a:rPr lang="de-DE"/>
              <a:t>Vorname Nachname</a:t>
            </a:r>
          </a:p>
          <a:p>
            <a:pPr lvl="1"/>
            <a:r>
              <a:rPr lang="de-DE"/>
              <a:t>vorname.nachname@blz.bayern.de</a:t>
            </a:r>
          </a:p>
          <a:p>
            <a:pPr lvl="1"/>
            <a:r>
              <a:rPr lang="de-DE"/>
              <a:t>www.blz.bayern.de</a:t>
            </a:r>
          </a:p>
          <a:p>
            <a:pPr lvl="4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4389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1D18-1A2A-4E6F-8294-ECB1FA03B569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www.blz.bayern.de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4432" y="204026"/>
            <a:ext cx="1543213" cy="81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2765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AB327-AE21-456C-B57C-27E076282B28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www.blz.bayern.de/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65945-EAE5-4A1C-8C68-4C811AC54B8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52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5" r:id="rId6"/>
    <p:sldLayoutId id="2147483674" r:id="rId7"/>
    <p:sldLayoutId id="2147483675" r:id="rId8"/>
    <p:sldLayoutId id="2147483656" r:id="rId9"/>
    <p:sldLayoutId id="2147483657" r:id="rId10"/>
  </p:sldLayoutIdLst>
  <p:transition/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004E7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4E7C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E7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E7C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E7C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E7C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df.de/nachrichten/panorama/festnahmen-russland-ukraine-krieg-100.html" TargetMode="External"/><Relationship Id="rId2" Type="http://schemas.openxmlformats.org/officeDocument/2006/relationships/hyperlink" Target="https://www.swp.de/panorama/oligarch-was-ist-das_-definition-und-bedeutung-der-oligarchen-in-russland-62967509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eutschlandfunk.de/putin-eskalation-krieg-russland-ukraine-100.html" TargetMode="External"/><Relationship Id="rId4" Type="http://schemas.openxmlformats.org/officeDocument/2006/relationships/hyperlink" Target="https://zeitschrift-osteuropa.de/hefte/2021/7/revisionismus-und-drohungen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steuropa.lpb-bw.de/ukraine-politisches-system" TargetMode="External"/><Relationship Id="rId2" Type="http://schemas.openxmlformats.org/officeDocument/2006/relationships/hyperlink" Target="https://www.faz.net/aktuell/politik/ukraine-krieg-wladimir-putin-braucht-einen-sieg-17954647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pb.de/themen/kriege-konflikte/dossier-kriege-konflikte/506850/die-handlungsoptionen-des-westens-und-drei-moegliche-szenarien-fuer-die-beendigung-des-ukraine-krieges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osteuropa.lpb-bw.de/ukraine-politisches-system" TargetMode="External"/><Relationship Id="rId3" Type="http://schemas.openxmlformats.org/officeDocument/2006/relationships/hyperlink" Target="https://www.swp-berlin.org/publikation/die-ukraine-unter-praesident-selenskyj" TargetMode="External"/><Relationship Id="rId7" Type="http://schemas.openxmlformats.org/officeDocument/2006/relationships/hyperlink" Target="https://www.bpb.de/themen/europa/krieg-in-der-ukraine/505912/karte-der-ukraine/" TargetMode="External"/><Relationship Id="rId2" Type="http://schemas.openxmlformats.org/officeDocument/2006/relationships/hyperlink" Target="https://www.swp.de/panorama/oligarch-was-ist-das_-definition-und-bedeutung-der-oligarchen-in-russland-62967509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pb.de/themen/kriege-konflikte/dossier-kriege-konflikte/506850/die-handlungsoptionen-des-westens-und-drei-moegliche-szenarien-fuer-die-beendigung-des-ukraine-krieges/" TargetMode="External"/><Relationship Id="rId5" Type="http://schemas.openxmlformats.org/officeDocument/2006/relationships/hyperlink" Target="https://www.auswaertiges-amt.de/de/aussenpolitik/laender/ukraine-node/-/201850" TargetMode="External"/><Relationship Id="rId4" Type="http://schemas.openxmlformats.org/officeDocument/2006/relationships/hyperlink" Target="https://www.swp-berlin.org/publikation/russischer-truppenaufmarsch-an-der-ukrainischen-grenze-eine-invasion-ist-moeglich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zeitschrift-osteuropa.de/hefte/2021/7/revisionismus-und-drohungen/" TargetMode="External"/><Relationship Id="rId3" Type="http://schemas.openxmlformats.org/officeDocument/2006/relationships/hyperlink" Target="https://www.deutschlandfunk.de/putin-eskalation-krieg-russland-ukraine-100.html" TargetMode="External"/><Relationship Id="rId7" Type="http://schemas.openxmlformats.org/officeDocument/2006/relationships/hyperlink" Target="https://www.faz.net/aktuell/politik/ukraine-krieg-wladimir-putin-braucht-einen-sieg-17954647.html" TargetMode="External"/><Relationship Id="rId2" Type="http://schemas.openxmlformats.org/officeDocument/2006/relationships/hyperlink" Target="https://www.zdf.de/nachrichten/panorama/festnahmen-russland-ukraine-krieg-100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zdf.de/nachrichten/wirtschaft/sanktionen-wirken-ukraine-krieg-russland-100.html" TargetMode="External"/><Relationship Id="rId5" Type="http://schemas.openxmlformats.org/officeDocument/2006/relationships/hyperlink" Target="https://www.tagesschau.de/wirtschaft/weltwirtschaft/sanktionen-russland-wirksamkeit-101.html" TargetMode="External"/><Relationship Id="rId4" Type="http://schemas.openxmlformats.org/officeDocument/2006/relationships/hyperlink" Target="https://www.dw.com/de/westliche-waffen-f%C3%BCr-die-ukraine-wie-kommen-sie-dorthin/a-60984843" TargetMode="External"/><Relationship Id="rId9" Type="http://schemas.openxmlformats.org/officeDocument/2006/relationships/hyperlink" Target="https://ukraineverstehen.de/shapovalov_sanktionen-gegen-prorussische-fernsehsender-der-oppositionsplattform-blockierte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eur05.safelinks.protection.outlook.com/?url=https%3A%2F%2Fwww.instagram.com%2Fganz.konkret%2F&amp;data=02%7C01%7C%7C9ceaa5718ff84b8ecef308d7e76c83a7%7C84df9e7fe9f640afb435aaaaaaaaaaaa%7C1%7C0%7C637232325551328771&amp;sdata=K0Jw%2FUIamm8pwkHxb0xC8K0kPdPN0Jl%2FOWn2g4y5SeA%3D&amp;reserved=0" TargetMode="External"/><Relationship Id="rId3" Type="http://schemas.openxmlformats.org/officeDocument/2006/relationships/tags" Target="../tags/tag33.xml"/><Relationship Id="rId7" Type="http://schemas.openxmlformats.org/officeDocument/2006/relationships/hyperlink" Target="https://eur05.safelinks.protection.outlook.com/?url=https%3A%2F%2Ftwitter.com%2Flz_bayern&amp;data=02%7C01%7C%7C9ceaa5718ff84b8ecef308d7e76c83a7%7C84df9e7fe9f640afb435aaaaaaaaaaaa%7C1%7C0%7C637232325551328771&amp;sdata=3jYLo53HhPqN4G%2Ftygn6OazMCho1J5tuXJMR9OkFXwI%3D&amp;reserved=0" TargetMode="Externa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hyperlink" Target="https://www.blz.bayern.de/" TargetMode="External"/><Relationship Id="rId5" Type="http://schemas.openxmlformats.org/officeDocument/2006/relationships/slideLayout" Target="../slideLayouts/slideLayout8.xml"/><Relationship Id="rId10" Type="http://schemas.openxmlformats.org/officeDocument/2006/relationships/hyperlink" Target="https://eur05.safelinks.protection.outlook.com/?url=https%3A%2F%2Fwww.blz.bayern.de%2Fnewsletter.html&amp;data=02%7C01%7C%7C9ceaa5718ff84b8ecef308d7e76c83a7%7C84df9e7fe9f640afb435aaaaaaaaaaaa%7C1%7C0%7C637232325551338768&amp;sdata=B8IPRifVjmRjlMFMLdM3qHRUUKXZAQWNM5DR%2BvDuyeY%3D&amp;reserved=0" TargetMode="External"/><Relationship Id="rId4" Type="http://schemas.openxmlformats.org/officeDocument/2006/relationships/tags" Target="../tags/tag34.xml"/><Relationship Id="rId9" Type="http://schemas.openxmlformats.org/officeDocument/2006/relationships/hyperlink" Target="https://eur05.safelinks.protection.outlook.com/?url=https%3A%2F%2Fwww.youtube.com%2Fchannel%2FUCL-tlqdug9O-nZTb83PDt0Q&amp;data=02%7C01%7C%7C9ceaa5718ff84b8ecef308d7e76c83a7%7C84df9e7fe9f640afb435aaaaaaaaaaaa%7C1%7C0%7C637232325551338768&amp;sdata=Vy045k7%2Beig7jAAcjBWw%2FmQL3wjB2kdb8c%2B6CROqois%3D&amp;reserved=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z.bayern.de/krieg-in-europa-russland-die-ukraine-und-der-westen_a_38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swaertiges-amt.de/de/aussenpolitik/laender/ukraine-node/-/201850" TargetMode="External"/><Relationship Id="rId2" Type="http://schemas.openxmlformats.org/officeDocument/2006/relationships/hyperlink" Target="https://www.swp-berlin.org/publikation/die-ukraine-unter-praesident-selensky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wp-berlin.org/publikation/russischer-truppenaufmarsch-an-der-ukrainischen-grenze-eine-invasion-ist-moeglich" TargetMode="External"/><Relationship Id="rId4" Type="http://schemas.openxmlformats.org/officeDocument/2006/relationships/hyperlink" Target="https://ukraineverstehen.de/shapovalov_sanktionen-gegen-prorussische-fernsehsender-der-oppositionsplattform-blockierte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wp-berlin.org/publikation/moskaus-verhandlungsoffensive" TargetMode="External"/><Relationship Id="rId2" Type="http://schemas.openxmlformats.org/officeDocument/2006/relationships/hyperlink" Target="https://www.zdf.de/nachrichten/politik/ukraine-nato-russland-forderungen-sicherheitsgarantie-10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wp.de/panorama/ukraine-russland-konflikt-separatisten-was-sind-separatistengebiete-lugansk-luhansk-donezk-ostukraine-krieg-buergerkrieg-donbass-62829445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themen/europa/krieg-in-der-ukraine/505912/karte-der-ukrain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gesschau.de/wirtschaft/weltwirtschaft/sanktionen-russland-wirksamkeit-101.html" TargetMode="External"/><Relationship Id="rId2" Type="http://schemas.openxmlformats.org/officeDocument/2006/relationships/hyperlink" Target="https://www.dw.com/de/westliche-waffen-f%C3%BCr-die-ukraine-wie-kommen-sie-dorthin/a-6098484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df.de/nachrichten/wirtschaft/sanktionen-wirken-ukraine-krieg-russland-10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97341" y="1088367"/>
            <a:ext cx="9144000" cy="236425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de-DE" sz="3100" b="1" dirty="0" smtClean="0"/>
              <a:t>„Der Krieg Europa: die Ukraine und der Westen“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200" dirty="0" smtClean="0"/>
              <a:t>Vortrag von Prof. Dr. Gerhard </a:t>
            </a:r>
            <a:r>
              <a:rPr lang="de-DE" sz="2200" dirty="0" err="1" smtClean="0"/>
              <a:t>Mangott</a:t>
            </a:r>
            <a:r>
              <a:rPr lang="de-DE" sz="2200" dirty="0" smtClean="0"/>
              <a:t>, Universität Innsbruck</a:t>
            </a:r>
            <a:br>
              <a:rPr lang="de-DE" sz="2200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800" dirty="0" smtClean="0"/>
              <a:t> Anregungen für den Einsatz im Unterricht </a:t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6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9343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87186" y="1809297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Leitfrage</a:t>
            </a:r>
            <a:r>
              <a:rPr lang="de-DE" dirty="0" smtClean="0"/>
              <a:t>: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Gibt es in Russland Widerstand gegen Putin?</a:t>
            </a:r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Teil: Die innenpolitische Lage in Russland (18:00-25:00)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87186" y="1809297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dirty="0" smtClean="0"/>
              <a:t>Rolle </a:t>
            </a:r>
            <a:r>
              <a:rPr lang="de-DE" dirty="0" smtClean="0"/>
              <a:t>der russischen </a:t>
            </a:r>
            <a:r>
              <a:rPr lang="de-DE" b="1" dirty="0" smtClean="0"/>
              <a:t>Oligarchen</a:t>
            </a:r>
          </a:p>
          <a:p>
            <a:pPr>
              <a:buNone/>
            </a:pPr>
            <a:r>
              <a:rPr lang="de-DE" sz="2100" dirty="0" smtClean="0">
                <a:hlinkClick r:id="rId2"/>
              </a:rPr>
              <a:t>https://</a:t>
            </a:r>
            <a:r>
              <a:rPr lang="de-DE" sz="2100" dirty="0" err="1" smtClean="0">
                <a:hlinkClick r:id="rId2"/>
              </a:rPr>
              <a:t>www.swp.de</a:t>
            </a:r>
            <a:r>
              <a:rPr lang="de-DE" sz="2100" dirty="0" smtClean="0">
                <a:hlinkClick r:id="rId2"/>
              </a:rPr>
              <a:t>/</a:t>
            </a:r>
            <a:r>
              <a:rPr lang="de-DE" sz="2100" dirty="0" err="1" smtClean="0">
                <a:hlinkClick r:id="rId2"/>
              </a:rPr>
              <a:t>panorama</a:t>
            </a:r>
            <a:r>
              <a:rPr lang="de-DE" sz="2100" dirty="0" smtClean="0">
                <a:hlinkClick r:id="rId2"/>
              </a:rPr>
              <a:t>/oligarch-was-ist-das</a:t>
            </a:r>
            <a:r>
              <a:rPr lang="de-DE" sz="2100" dirty="0" smtClean="0">
                <a:hlinkClick r:id="rId2"/>
              </a:rPr>
              <a:t>_-</a:t>
            </a:r>
            <a:r>
              <a:rPr lang="de-DE" sz="2100" dirty="0" smtClean="0">
                <a:hlinkClick r:id="rId2"/>
              </a:rPr>
              <a:t>definition-und-bedeutung-der-oligarchen-in-russland-</a:t>
            </a:r>
          </a:p>
          <a:p>
            <a:pPr>
              <a:buNone/>
            </a:pPr>
            <a:r>
              <a:rPr lang="de-DE" sz="2100" dirty="0" err="1" smtClean="0">
                <a:hlinkClick r:id="rId2"/>
              </a:rPr>
              <a:t>62967509.html</a:t>
            </a:r>
            <a:endParaRPr lang="de-DE" sz="2100" dirty="0" smtClean="0"/>
          </a:p>
          <a:p>
            <a:pPr>
              <a:buNone/>
            </a:pPr>
            <a:endParaRPr lang="de-DE" sz="2100" dirty="0" smtClean="0"/>
          </a:p>
          <a:p>
            <a:pPr>
              <a:buNone/>
            </a:pPr>
            <a:r>
              <a:rPr lang="de-DE" dirty="0" smtClean="0"/>
              <a:t>Anti-Kriegs-Proteste der Bevölkerung</a:t>
            </a:r>
          </a:p>
          <a:p>
            <a:pPr>
              <a:buNone/>
            </a:pPr>
            <a:r>
              <a:rPr lang="de-DE" sz="2100" dirty="0" smtClean="0">
                <a:hlinkClick r:id="rId3"/>
              </a:rPr>
              <a:t>https://www.zdf.de/nachrichten/panorama/festnahmen-russland-ukraine-krieg-100.html</a:t>
            </a:r>
            <a:endParaRPr lang="de-DE" sz="2100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Historischer </a:t>
            </a:r>
            <a:r>
              <a:rPr lang="de-DE" b="1" dirty="0" smtClean="0"/>
              <a:t>Revisionismus</a:t>
            </a:r>
            <a:r>
              <a:rPr lang="de-DE" dirty="0" smtClean="0"/>
              <a:t> des russischen Präsidenten</a:t>
            </a:r>
          </a:p>
          <a:p>
            <a:pPr>
              <a:buNone/>
            </a:pPr>
            <a:r>
              <a:rPr lang="de-DE" sz="2100" dirty="0" smtClean="0">
                <a:hlinkClick r:id="rId4"/>
              </a:rPr>
              <a:t>https://zeitschrift-osteuropa.de/hefte/2021/7/revisionismus-und-drohungen/</a:t>
            </a:r>
            <a:endParaRPr lang="de-DE" sz="2100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Unterdrückungssystem Putins</a:t>
            </a:r>
          </a:p>
          <a:p>
            <a:pPr>
              <a:buNone/>
            </a:pPr>
            <a:r>
              <a:rPr lang="de-DE" sz="2100" dirty="0" smtClean="0">
                <a:hlinkClick r:id="rId5"/>
              </a:rPr>
              <a:t>https://www.deutschlandfunk.de/putin-eskalation-krieg-russland-ukraine-100.html</a:t>
            </a:r>
            <a:endParaRPr lang="de-DE" sz="2100" dirty="0" smtClean="0"/>
          </a:p>
          <a:p>
            <a:pPr>
              <a:buNone/>
            </a:pPr>
            <a:endParaRPr lang="de-DE" dirty="0" smtClean="0"/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Teil: Die innenpolitische Lage in Russland (18:00-25:00)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Leitfrage</a:t>
            </a:r>
            <a:r>
              <a:rPr lang="de-DE" dirty="0" smtClean="0"/>
              <a:t>: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Welche Faktoren stehen einer raschen Beendigung des Konflikts</a:t>
            </a:r>
          </a:p>
          <a:p>
            <a:pPr>
              <a:buNone/>
            </a:pPr>
            <a:r>
              <a:rPr lang="de-DE" dirty="0" smtClean="0"/>
              <a:t>entgegen?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80753" y="102797"/>
            <a:ext cx="10515600" cy="132556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5. Teil: </a:t>
            </a:r>
            <a:r>
              <a:rPr lang="de-DE" sz="2400" dirty="0"/>
              <a:t>Möglichkeiten der Beendigung des Konflikts </a:t>
            </a:r>
            <a:r>
              <a:rPr lang="de-DE" sz="2400" dirty="0" smtClean="0"/>
              <a:t>(32:00-36</a:t>
            </a:r>
            <a:r>
              <a:rPr lang="de-DE" sz="2400" dirty="0" smtClean="0">
                <a:sym typeface="Wingdings" pitchFamily="2" charset="2"/>
              </a:rPr>
              <a:t>:00)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smtClean="0"/>
              <a:t>Warum </a:t>
            </a:r>
            <a:r>
              <a:rPr lang="de-DE" dirty="0" smtClean="0"/>
              <a:t>Putin einen Sieg braucht</a:t>
            </a:r>
            <a:endParaRPr lang="de-DE" dirty="0" smtClean="0"/>
          </a:p>
          <a:p>
            <a:pPr marL="0" indent="0">
              <a:buNone/>
            </a:pPr>
            <a:r>
              <a:rPr lang="de-DE" sz="2100" dirty="0">
                <a:hlinkClick r:id="rId2"/>
              </a:rPr>
              <a:t>https://</a:t>
            </a:r>
            <a:r>
              <a:rPr lang="de-DE" sz="2100" dirty="0" err="1" smtClean="0">
                <a:hlinkClick r:id="rId2"/>
              </a:rPr>
              <a:t>www.faz.net</a:t>
            </a:r>
            <a:r>
              <a:rPr lang="de-DE" sz="2100" dirty="0" smtClean="0">
                <a:hlinkClick r:id="rId2"/>
              </a:rPr>
              <a:t>/aktuell/</a:t>
            </a:r>
            <a:r>
              <a:rPr lang="de-DE" sz="2100" dirty="0" err="1" smtClean="0">
                <a:hlinkClick r:id="rId2"/>
              </a:rPr>
              <a:t>politik</a:t>
            </a:r>
            <a:r>
              <a:rPr lang="de-DE" sz="2100" dirty="0" smtClean="0">
                <a:hlinkClick r:id="rId2"/>
              </a:rPr>
              <a:t>/ukraine-krieg-</a:t>
            </a:r>
            <a:r>
              <a:rPr lang="de-DE" sz="2100" dirty="0" err="1" smtClean="0">
                <a:hlinkClick r:id="rId2"/>
              </a:rPr>
              <a:t>wladimir</a:t>
            </a:r>
            <a:r>
              <a:rPr lang="de-DE" sz="2100" dirty="0" smtClean="0">
                <a:hlinkClick r:id="rId2"/>
              </a:rPr>
              <a:t>-</a:t>
            </a:r>
            <a:r>
              <a:rPr lang="de-DE" sz="2100" dirty="0" err="1" smtClean="0">
                <a:hlinkClick r:id="rId2"/>
              </a:rPr>
              <a:t>putin</a:t>
            </a:r>
            <a:r>
              <a:rPr lang="de-DE" sz="2100" dirty="0" smtClean="0">
                <a:hlinkClick r:id="rId2"/>
              </a:rPr>
              <a:t>-braucht-einen-sieg-</a:t>
            </a:r>
            <a:r>
              <a:rPr lang="de-DE" sz="2100" dirty="0" err="1" smtClean="0">
                <a:hlinkClick r:id="rId2"/>
              </a:rPr>
              <a:t>17954647.html</a:t>
            </a:r>
            <a:endParaRPr lang="de-DE" sz="2100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Die </a:t>
            </a:r>
            <a:r>
              <a:rPr lang="de-DE" b="1" dirty="0" err="1" smtClean="0"/>
              <a:t>Werchowna</a:t>
            </a:r>
            <a:r>
              <a:rPr lang="de-DE" b="1" dirty="0" smtClean="0"/>
              <a:t> Rada: </a:t>
            </a:r>
            <a:r>
              <a:rPr lang="de-DE" dirty="0" smtClean="0"/>
              <a:t>das Parlament der Ukraine</a:t>
            </a:r>
          </a:p>
          <a:p>
            <a:pPr marL="0" indent="0">
              <a:buNone/>
            </a:pPr>
            <a:r>
              <a:rPr lang="de-DE" sz="1900" dirty="0">
                <a:hlinkClick r:id="rId3"/>
              </a:rPr>
              <a:t>https://</a:t>
            </a:r>
            <a:r>
              <a:rPr lang="de-DE" sz="1900" dirty="0" err="1" smtClean="0">
                <a:hlinkClick r:id="rId3"/>
              </a:rPr>
              <a:t>osteuropa.lpb-bw.de</a:t>
            </a:r>
            <a:r>
              <a:rPr lang="de-DE" sz="1900" dirty="0" smtClean="0">
                <a:hlinkClick r:id="rId3"/>
              </a:rPr>
              <a:t>/ukraine-politisches-system</a:t>
            </a:r>
            <a:endParaRPr lang="de-DE" sz="1900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Szenarien für eine Beendigung des Krieges</a:t>
            </a:r>
          </a:p>
          <a:p>
            <a:pPr marL="0" indent="0">
              <a:buNone/>
            </a:pPr>
            <a:r>
              <a:rPr lang="de-DE" sz="1900" dirty="0" smtClean="0">
                <a:hlinkClick r:id="rId4"/>
              </a:rPr>
              <a:t>https</a:t>
            </a:r>
            <a:r>
              <a:rPr lang="de-DE" sz="1900" dirty="0">
                <a:hlinkClick r:id="rId4"/>
              </a:rPr>
              <a:t>://</a:t>
            </a:r>
            <a:r>
              <a:rPr lang="de-DE" sz="1900" dirty="0" err="1">
                <a:hlinkClick r:id="rId4"/>
              </a:rPr>
              <a:t>www.bpb.de</a:t>
            </a:r>
            <a:r>
              <a:rPr lang="de-DE" sz="1900" dirty="0">
                <a:hlinkClick r:id="rId4"/>
              </a:rPr>
              <a:t>/</a:t>
            </a:r>
            <a:r>
              <a:rPr lang="de-DE" sz="1900" dirty="0" err="1">
                <a:hlinkClick r:id="rId4"/>
              </a:rPr>
              <a:t>themen</a:t>
            </a:r>
            <a:r>
              <a:rPr lang="de-DE" sz="1900" dirty="0">
                <a:hlinkClick r:id="rId4"/>
              </a:rPr>
              <a:t>/kriege-konflikte/dossier-kriege-konflikte/506850/die-handlungsoptionen-des-westens-und-drei-moegliche-szenarien-fuer-die-beendigung-des-ukraine-krieges</a:t>
            </a:r>
            <a:r>
              <a:rPr lang="de-DE" sz="1900" dirty="0" smtClean="0">
                <a:hlinkClick r:id="rId4"/>
              </a:rPr>
              <a:t>/</a:t>
            </a:r>
            <a:endParaRPr lang="de-DE" sz="1900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755073" y="320675"/>
            <a:ext cx="10515600" cy="1325563"/>
          </a:xfrm>
        </p:spPr>
        <p:txBody>
          <a:bodyPr>
            <a:normAutofit/>
          </a:bodyPr>
          <a:lstStyle/>
          <a:p>
            <a:r>
              <a:rPr lang="de-DE" sz="2400" dirty="0"/>
              <a:t>5. Teil: Möglichkeiten der Beendigung des Konflikts</a:t>
            </a:r>
            <a:r>
              <a:rPr lang="de-DE" sz="2400" dirty="0" smtClean="0"/>
              <a:t> </a:t>
            </a:r>
            <a:r>
              <a:rPr lang="de-DE" sz="2400" dirty="0"/>
              <a:t>(32:00-36</a:t>
            </a:r>
            <a:r>
              <a:rPr lang="de-DE" sz="2400" dirty="0">
                <a:sym typeface="Wingdings" pitchFamily="2" charset="2"/>
              </a:rPr>
              <a:t>:00)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58481796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38200" y="1443238"/>
            <a:ext cx="10515600" cy="491311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3800" dirty="0"/>
              <a:t>Stiftung Wissenschaft und </a:t>
            </a:r>
            <a:r>
              <a:rPr lang="de-DE" sz="3800" dirty="0" smtClean="0"/>
              <a:t>Politik:</a:t>
            </a:r>
            <a:endParaRPr lang="de-DE" sz="3800" dirty="0"/>
          </a:p>
          <a:p>
            <a:pPr>
              <a:buNone/>
            </a:pPr>
            <a:r>
              <a:rPr lang="de-DE" sz="3500" dirty="0">
                <a:hlinkClick r:id="rId2"/>
              </a:rPr>
              <a:t>https://</a:t>
            </a:r>
            <a:r>
              <a:rPr lang="de-DE" sz="3500" dirty="0" err="1">
                <a:hlinkClick r:id="rId2"/>
              </a:rPr>
              <a:t>www.swp.de</a:t>
            </a:r>
            <a:r>
              <a:rPr lang="de-DE" sz="3500" dirty="0">
                <a:hlinkClick r:id="rId2"/>
              </a:rPr>
              <a:t>/</a:t>
            </a:r>
            <a:r>
              <a:rPr lang="de-DE" sz="3500" dirty="0" err="1">
                <a:hlinkClick r:id="rId2"/>
              </a:rPr>
              <a:t>panorama</a:t>
            </a:r>
            <a:r>
              <a:rPr lang="de-DE" sz="3500" dirty="0">
                <a:hlinkClick r:id="rId2"/>
              </a:rPr>
              <a:t>/oligarch-was-ist-das_-</a:t>
            </a:r>
            <a:r>
              <a:rPr lang="de-DE" sz="3500" dirty="0" smtClean="0">
                <a:hlinkClick r:id="rId2"/>
              </a:rPr>
              <a:t>definition-und-bedeutung-der-oligarchen-in russland-</a:t>
            </a:r>
            <a:br>
              <a:rPr lang="de-DE" sz="3500" dirty="0" smtClean="0">
                <a:hlinkClick r:id="rId2"/>
              </a:rPr>
            </a:br>
            <a:r>
              <a:rPr lang="de-DE" sz="3500" dirty="0" err="1" smtClean="0">
                <a:hlinkClick r:id="rId2"/>
              </a:rPr>
              <a:t>62967509.html</a:t>
            </a:r>
            <a:endParaRPr lang="de-DE" sz="3500" dirty="0"/>
          </a:p>
          <a:p>
            <a:pPr marL="0" indent="0">
              <a:buNone/>
            </a:pPr>
            <a:r>
              <a:rPr lang="de-DE" sz="3500" u="sng" dirty="0">
                <a:hlinkClick r:id="rId3"/>
              </a:rPr>
              <a:t>https://</a:t>
            </a:r>
            <a:r>
              <a:rPr lang="de-DE" sz="3500" u="sng" dirty="0" err="1">
                <a:hlinkClick r:id="rId3"/>
              </a:rPr>
              <a:t>www.swp-berlin.org</a:t>
            </a:r>
            <a:r>
              <a:rPr lang="de-DE" sz="3500" u="sng" dirty="0">
                <a:hlinkClick r:id="rId3"/>
              </a:rPr>
              <a:t>/</a:t>
            </a:r>
            <a:r>
              <a:rPr lang="de-DE" sz="3500" u="sng" dirty="0" err="1">
                <a:hlinkClick r:id="rId3"/>
              </a:rPr>
              <a:t>publikation</a:t>
            </a:r>
            <a:r>
              <a:rPr lang="de-DE" sz="3500" u="sng" dirty="0">
                <a:hlinkClick r:id="rId3"/>
              </a:rPr>
              <a:t>/die-ukraine-unter-</a:t>
            </a:r>
            <a:r>
              <a:rPr lang="de-DE" sz="3500" u="sng" dirty="0" err="1">
                <a:hlinkClick r:id="rId3"/>
              </a:rPr>
              <a:t>praesident</a:t>
            </a:r>
            <a:r>
              <a:rPr lang="de-DE" sz="3500" u="sng" dirty="0">
                <a:hlinkClick r:id="rId3"/>
              </a:rPr>
              <a:t>-</a:t>
            </a:r>
            <a:r>
              <a:rPr lang="de-DE" sz="3500" u="sng" dirty="0" err="1">
                <a:hlinkClick r:id="rId3"/>
              </a:rPr>
              <a:t>selenskyj</a:t>
            </a:r>
            <a:endParaRPr lang="de-DE" sz="3500" u="sng" dirty="0"/>
          </a:p>
          <a:p>
            <a:pPr>
              <a:buNone/>
            </a:pPr>
            <a:r>
              <a:rPr lang="de-DE" sz="3500" u="sng" dirty="0">
                <a:hlinkClick r:id="rId4"/>
              </a:rPr>
              <a:t>https://</a:t>
            </a:r>
            <a:r>
              <a:rPr lang="de-DE" sz="3500" u="sng" dirty="0" err="1" smtClean="0">
                <a:hlinkClick r:id="rId4"/>
              </a:rPr>
              <a:t>www.swp-berlin.org</a:t>
            </a:r>
            <a:r>
              <a:rPr lang="de-DE" sz="3500" u="sng" dirty="0" smtClean="0">
                <a:hlinkClick r:id="rId4"/>
              </a:rPr>
              <a:t>/</a:t>
            </a:r>
            <a:r>
              <a:rPr lang="de-DE" sz="3500" u="sng" dirty="0" err="1" smtClean="0">
                <a:hlinkClick r:id="rId4"/>
              </a:rPr>
              <a:t>publikation</a:t>
            </a:r>
            <a:r>
              <a:rPr lang="de-DE" sz="3500" u="sng" dirty="0" smtClean="0">
                <a:hlinkClick r:id="rId4"/>
              </a:rPr>
              <a:t>/russischer-truppenaufmarsch-an-der-ukrainischen-grenze-eine-invasion-ist </a:t>
            </a:r>
            <a:r>
              <a:rPr lang="de-DE" sz="3500" u="sng" dirty="0" err="1" smtClean="0">
                <a:hlinkClick r:id="rId4"/>
              </a:rPr>
              <a:t>moeglich</a:t>
            </a:r>
            <a:r>
              <a:rPr lang="de-DE" sz="3500" u="sng" dirty="0" smtClean="0"/>
              <a:t/>
            </a:r>
            <a:br>
              <a:rPr lang="de-DE" sz="3500" u="sng" dirty="0" smtClean="0"/>
            </a:br>
            <a:endParaRPr lang="de-DE" sz="3500" u="sng" dirty="0" smtClean="0"/>
          </a:p>
          <a:p>
            <a:pPr marL="0" indent="0">
              <a:buNone/>
            </a:pPr>
            <a:r>
              <a:rPr lang="de-DE" sz="3800" dirty="0" smtClean="0"/>
              <a:t>Auswärtiges </a:t>
            </a:r>
            <a:r>
              <a:rPr lang="de-DE" sz="3800" dirty="0"/>
              <a:t>Amt der Bundesrepublik </a:t>
            </a:r>
            <a:r>
              <a:rPr lang="de-DE" sz="3800" dirty="0" smtClean="0"/>
              <a:t>Deutschland:</a:t>
            </a:r>
            <a:endParaRPr lang="de-DE" sz="3800" dirty="0"/>
          </a:p>
          <a:p>
            <a:pPr marL="0" indent="0">
              <a:buNone/>
            </a:pPr>
            <a:r>
              <a:rPr lang="de-DE" sz="3500" u="sng" dirty="0">
                <a:hlinkClick r:id="rId5"/>
              </a:rPr>
              <a:t>https://</a:t>
            </a:r>
            <a:r>
              <a:rPr lang="de-DE" sz="3500" u="sng" dirty="0" err="1">
                <a:hlinkClick r:id="rId5"/>
              </a:rPr>
              <a:t>www.auswaertiges-amt.de</a:t>
            </a:r>
            <a:r>
              <a:rPr lang="de-DE" sz="3500" u="sng" dirty="0">
                <a:hlinkClick r:id="rId5"/>
              </a:rPr>
              <a:t>/de/</a:t>
            </a:r>
            <a:r>
              <a:rPr lang="de-DE" sz="3500" u="sng" dirty="0" err="1">
                <a:hlinkClick r:id="rId5"/>
              </a:rPr>
              <a:t>aussenpolitik</a:t>
            </a:r>
            <a:r>
              <a:rPr lang="de-DE" sz="3500" u="sng" dirty="0">
                <a:hlinkClick r:id="rId5"/>
              </a:rPr>
              <a:t>/</a:t>
            </a:r>
            <a:r>
              <a:rPr lang="de-DE" sz="3500" u="sng" dirty="0" err="1">
                <a:hlinkClick r:id="rId5"/>
              </a:rPr>
              <a:t>laender</a:t>
            </a:r>
            <a:r>
              <a:rPr lang="de-DE" sz="3500" u="sng" dirty="0">
                <a:hlinkClick r:id="rId5"/>
              </a:rPr>
              <a:t>/ukraine-</a:t>
            </a:r>
            <a:r>
              <a:rPr lang="de-DE" sz="3500" u="sng" dirty="0" err="1">
                <a:hlinkClick r:id="rId5"/>
              </a:rPr>
              <a:t>node</a:t>
            </a:r>
            <a:r>
              <a:rPr lang="de-DE" sz="3500" u="sng" dirty="0">
                <a:hlinkClick r:id="rId5"/>
              </a:rPr>
              <a:t>/-/</a:t>
            </a:r>
            <a:r>
              <a:rPr lang="de-DE" sz="3500" u="sng" dirty="0" smtClean="0">
                <a:hlinkClick r:id="rId5"/>
              </a:rPr>
              <a:t>201850</a:t>
            </a:r>
            <a:r>
              <a:rPr lang="de-DE" sz="3500" u="sng" dirty="0" smtClean="0"/>
              <a:t/>
            </a:r>
            <a:br>
              <a:rPr lang="de-DE" sz="3500" u="sng" dirty="0" smtClean="0"/>
            </a:br>
            <a:endParaRPr lang="de-DE" sz="3500" dirty="0"/>
          </a:p>
          <a:p>
            <a:pPr marL="0" indent="0">
              <a:buNone/>
            </a:pPr>
            <a:r>
              <a:rPr lang="de-DE" sz="3800" dirty="0" smtClean="0"/>
              <a:t>Bundeszentrale </a:t>
            </a:r>
            <a:r>
              <a:rPr lang="de-DE" sz="3800" dirty="0"/>
              <a:t>für politische </a:t>
            </a:r>
            <a:r>
              <a:rPr lang="de-DE" sz="3800" dirty="0" smtClean="0"/>
              <a:t>Bildung:</a:t>
            </a:r>
            <a:endParaRPr lang="de-DE" sz="3800" dirty="0"/>
          </a:p>
          <a:p>
            <a:pPr marL="0" indent="0">
              <a:buNone/>
            </a:pPr>
            <a:r>
              <a:rPr lang="de-DE" sz="3500" dirty="0">
                <a:hlinkClick r:id="rId6"/>
              </a:rPr>
              <a:t>https://</a:t>
            </a:r>
            <a:r>
              <a:rPr lang="de-DE" sz="3500" dirty="0" err="1">
                <a:hlinkClick r:id="rId6"/>
              </a:rPr>
              <a:t>www.bpb.de</a:t>
            </a:r>
            <a:r>
              <a:rPr lang="de-DE" sz="3500" dirty="0">
                <a:hlinkClick r:id="rId6"/>
              </a:rPr>
              <a:t>/</a:t>
            </a:r>
            <a:r>
              <a:rPr lang="de-DE" sz="3500" dirty="0" err="1">
                <a:hlinkClick r:id="rId6"/>
              </a:rPr>
              <a:t>themen</a:t>
            </a:r>
            <a:r>
              <a:rPr lang="de-DE" sz="3500" dirty="0">
                <a:hlinkClick r:id="rId6"/>
              </a:rPr>
              <a:t>/kriege-konflikte/dossier-kriege-konflikte/506850/die-handlungsoptionen-des-westens-und-drei-moegliche-szenarien-fuer-die-beendigung-des-ukraine-krieges/</a:t>
            </a:r>
            <a:endParaRPr lang="de-DE" sz="3500" dirty="0"/>
          </a:p>
          <a:p>
            <a:pPr marL="0" indent="0">
              <a:buNone/>
            </a:pPr>
            <a:r>
              <a:rPr lang="de-DE" sz="3500" dirty="0">
                <a:hlinkClick r:id="rId7"/>
              </a:rPr>
              <a:t>https://</a:t>
            </a:r>
            <a:r>
              <a:rPr lang="de-DE" sz="3500" dirty="0" err="1">
                <a:hlinkClick r:id="rId7"/>
              </a:rPr>
              <a:t>www.bpb.de</a:t>
            </a:r>
            <a:r>
              <a:rPr lang="de-DE" sz="3500" dirty="0">
                <a:hlinkClick r:id="rId7"/>
              </a:rPr>
              <a:t>/</a:t>
            </a:r>
            <a:r>
              <a:rPr lang="de-DE" sz="3500" dirty="0" err="1">
                <a:hlinkClick r:id="rId7"/>
              </a:rPr>
              <a:t>themen</a:t>
            </a:r>
            <a:r>
              <a:rPr lang="de-DE" sz="3500" dirty="0">
                <a:hlinkClick r:id="rId7"/>
              </a:rPr>
              <a:t>/</a:t>
            </a:r>
            <a:r>
              <a:rPr lang="de-DE" sz="3500" dirty="0" err="1">
                <a:hlinkClick r:id="rId7"/>
              </a:rPr>
              <a:t>europa</a:t>
            </a:r>
            <a:r>
              <a:rPr lang="de-DE" sz="3500" dirty="0">
                <a:hlinkClick r:id="rId7"/>
              </a:rPr>
              <a:t>/krieg-in-der-ukraine/505912/karte-der-ukraine/</a:t>
            </a:r>
            <a:endParaRPr lang="de-DE" sz="35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3800" dirty="0" smtClean="0"/>
              <a:t>Landeszentrale </a:t>
            </a:r>
            <a:r>
              <a:rPr lang="de-DE" sz="3800" dirty="0"/>
              <a:t>für politische Bildung </a:t>
            </a:r>
            <a:r>
              <a:rPr lang="de-DE" sz="3800" dirty="0" smtClean="0"/>
              <a:t>Baden-Württemberg:</a:t>
            </a:r>
            <a:endParaRPr lang="de-DE" sz="3800" dirty="0"/>
          </a:p>
          <a:p>
            <a:pPr marL="0" indent="0">
              <a:buNone/>
            </a:pPr>
            <a:r>
              <a:rPr lang="de-DE" sz="3600" dirty="0">
                <a:hlinkClick r:id="rId8"/>
              </a:rPr>
              <a:t>https://</a:t>
            </a:r>
            <a:r>
              <a:rPr lang="de-DE" sz="3600" dirty="0" err="1">
                <a:hlinkClick r:id="rId8"/>
              </a:rPr>
              <a:t>osteuropa.lpb-bw.de</a:t>
            </a:r>
            <a:r>
              <a:rPr lang="de-DE" sz="3600" dirty="0">
                <a:hlinkClick r:id="rId8"/>
              </a:rPr>
              <a:t>/ukraine-politisches-system</a:t>
            </a:r>
            <a:endParaRPr lang="de-DE" sz="36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117674"/>
            <a:ext cx="10515600" cy="1325563"/>
          </a:xfrm>
        </p:spPr>
        <p:txBody>
          <a:bodyPr/>
          <a:lstStyle/>
          <a:p>
            <a:r>
              <a:rPr lang="de-DE" dirty="0"/>
              <a:t>Verwendete </a:t>
            </a:r>
            <a:r>
              <a:rPr lang="de-DE" dirty="0" smtClean="0"/>
              <a:t>Quellen (1)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034948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38200" y="1443240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sz="2300" dirty="0" smtClean="0"/>
              <a:t>Öffentlich-rechtliche Rundfunkanstalten (ARD, ZDF, Deutsche Welle und Deutschlandfunk):</a:t>
            </a:r>
            <a:br>
              <a:rPr lang="de-DE" sz="2300" dirty="0" smtClean="0"/>
            </a:br>
            <a:endParaRPr lang="de-DE" sz="2300" dirty="0" smtClean="0"/>
          </a:p>
          <a:p>
            <a:pPr marL="0" indent="0">
              <a:buNone/>
            </a:pPr>
            <a:r>
              <a:rPr lang="de-DE" sz="2200" dirty="0" smtClean="0">
                <a:hlinkClick r:id="rId2"/>
              </a:rPr>
              <a:t>https</a:t>
            </a:r>
            <a:r>
              <a:rPr lang="de-DE" sz="2200" dirty="0">
                <a:hlinkClick r:id="rId2"/>
              </a:rPr>
              <a:t>://</a:t>
            </a:r>
            <a:r>
              <a:rPr lang="de-DE" sz="2200" dirty="0" err="1" smtClean="0">
                <a:hlinkClick r:id="rId2"/>
              </a:rPr>
              <a:t>www.zdf.de</a:t>
            </a:r>
            <a:r>
              <a:rPr lang="de-DE" sz="2200" dirty="0" smtClean="0">
                <a:hlinkClick r:id="rId2"/>
              </a:rPr>
              <a:t>/</a:t>
            </a:r>
            <a:r>
              <a:rPr lang="de-DE" sz="2200" dirty="0" err="1" smtClean="0">
                <a:hlinkClick r:id="rId2"/>
              </a:rPr>
              <a:t>nachrichten</a:t>
            </a:r>
            <a:r>
              <a:rPr lang="de-DE" sz="2200" dirty="0" smtClean="0">
                <a:hlinkClick r:id="rId2"/>
              </a:rPr>
              <a:t>/</a:t>
            </a:r>
            <a:r>
              <a:rPr lang="de-DE" sz="2200" dirty="0" err="1" smtClean="0">
                <a:hlinkClick r:id="rId2"/>
              </a:rPr>
              <a:t>panorama</a:t>
            </a:r>
            <a:r>
              <a:rPr lang="de-DE" sz="2200" dirty="0" smtClean="0">
                <a:hlinkClick r:id="rId2"/>
              </a:rPr>
              <a:t>/festnahmen-russland-ukraine-krieg-</a:t>
            </a:r>
            <a:r>
              <a:rPr lang="de-DE" sz="2200" dirty="0" err="1" smtClean="0">
                <a:hlinkClick r:id="rId2"/>
              </a:rPr>
              <a:t>100.html</a:t>
            </a:r>
            <a:endParaRPr lang="de-DE" sz="2200" dirty="0" smtClean="0"/>
          </a:p>
          <a:p>
            <a:pPr marL="0" indent="0">
              <a:buNone/>
            </a:pPr>
            <a:r>
              <a:rPr lang="de-DE" sz="2200" dirty="0">
                <a:hlinkClick r:id="rId3"/>
              </a:rPr>
              <a:t>https://</a:t>
            </a:r>
            <a:r>
              <a:rPr lang="de-DE" sz="2200" dirty="0" err="1" smtClean="0">
                <a:hlinkClick r:id="rId3"/>
              </a:rPr>
              <a:t>www.deutschlandfunk.de</a:t>
            </a:r>
            <a:r>
              <a:rPr lang="de-DE" sz="2200" dirty="0" smtClean="0">
                <a:hlinkClick r:id="rId3"/>
              </a:rPr>
              <a:t>/</a:t>
            </a:r>
            <a:r>
              <a:rPr lang="de-DE" sz="2200" dirty="0" err="1" smtClean="0">
                <a:hlinkClick r:id="rId3"/>
              </a:rPr>
              <a:t>putin</a:t>
            </a:r>
            <a:r>
              <a:rPr lang="de-DE" sz="2200" dirty="0" smtClean="0">
                <a:hlinkClick r:id="rId3"/>
              </a:rPr>
              <a:t>-eskalation-krieg-russland-ukraine-</a:t>
            </a:r>
            <a:r>
              <a:rPr lang="de-DE" sz="2200" dirty="0" err="1" smtClean="0">
                <a:hlinkClick r:id="rId3"/>
              </a:rPr>
              <a:t>100.html</a:t>
            </a:r>
            <a:endParaRPr lang="de-DE" sz="2200" dirty="0" smtClean="0"/>
          </a:p>
          <a:p>
            <a:pPr>
              <a:buNone/>
            </a:pPr>
            <a:r>
              <a:rPr lang="de-DE" sz="2200" u="sng" dirty="0">
                <a:hlinkClick r:id="rId4"/>
              </a:rPr>
              <a:t>https://</a:t>
            </a:r>
            <a:r>
              <a:rPr lang="de-DE" sz="2200" u="sng" dirty="0" err="1">
                <a:hlinkClick r:id="rId4"/>
              </a:rPr>
              <a:t>www.dw.com</a:t>
            </a:r>
            <a:r>
              <a:rPr lang="de-DE" sz="2200" u="sng" dirty="0">
                <a:hlinkClick r:id="rId4"/>
              </a:rPr>
              <a:t>/de/</a:t>
            </a:r>
            <a:r>
              <a:rPr lang="de-DE" sz="2200" u="sng" dirty="0" err="1">
                <a:hlinkClick r:id="rId4"/>
              </a:rPr>
              <a:t>westliche-waffen-f%C3%BCr-die-ukraine-wie</a:t>
            </a:r>
            <a:r>
              <a:rPr lang="de-DE" sz="2200" u="sng" dirty="0">
                <a:hlinkClick r:id="rId4"/>
              </a:rPr>
              <a:t>-</a:t>
            </a:r>
          </a:p>
          <a:p>
            <a:pPr>
              <a:buNone/>
            </a:pPr>
            <a:r>
              <a:rPr lang="de-DE" sz="2200" u="sng" dirty="0" smtClean="0">
                <a:hlinkClick r:id="rId4"/>
              </a:rPr>
              <a:t>kommen-sie-dorthin/a-60984843</a:t>
            </a:r>
            <a:endParaRPr lang="de-DE" sz="2200" u="sng" dirty="0" smtClean="0"/>
          </a:p>
          <a:p>
            <a:pPr>
              <a:buNone/>
            </a:pPr>
            <a:r>
              <a:rPr lang="de-DE" sz="2200" dirty="0">
                <a:hlinkClick r:id="rId5"/>
              </a:rPr>
              <a:t>https://</a:t>
            </a:r>
            <a:r>
              <a:rPr lang="de-DE" sz="2200" dirty="0" err="1">
                <a:hlinkClick r:id="rId5"/>
              </a:rPr>
              <a:t>www.tagesschau.de</a:t>
            </a:r>
            <a:r>
              <a:rPr lang="de-DE" sz="2200" dirty="0">
                <a:hlinkClick r:id="rId5"/>
              </a:rPr>
              <a:t>/</a:t>
            </a:r>
            <a:r>
              <a:rPr lang="de-DE" sz="2200" dirty="0" err="1">
                <a:hlinkClick r:id="rId5"/>
              </a:rPr>
              <a:t>wirtschaft</a:t>
            </a:r>
            <a:r>
              <a:rPr lang="de-DE" sz="2200" dirty="0">
                <a:hlinkClick r:id="rId5"/>
              </a:rPr>
              <a:t>/</a:t>
            </a:r>
            <a:r>
              <a:rPr lang="de-DE" sz="2200" dirty="0" err="1">
                <a:hlinkClick r:id="rId5"/>
              </a:rPr>
              <a:t>weltwirtschaft</a:t>
            </a:r>
            <a:r>
              <a:rPr lang="de-DE" sz="2200" dirty="0">
                <a:hlinkClick r:id="rId5"/>
              </a:rPr>
              <a:t>/</a:t>
            </a:r>
            <a:r>
              <a:rPr lang="de-DE" sz="2200" dirty="0" err="1">
                <a:hlinkClick r:id="rId5"/>
              </a:rPr>
              <a:t>sanktionen</a:t>
            </a:r>
            <a:r>
              <a:rPr lang="de-DE" sz="2200" dirty="0">
                <a:hlinkClick r:id="rId5"/>
              </a:rPr>
              <a:t>-russland-wirksamkeit-</a:t>
            </a:r>
            <a:r>
              <a:rPr lang="de-DE" sz="2200" dirty="0" err="1">
                <a:hlinkClick r:id="rId5"/>
              </a:rPr>
              <a:t>101.html</a:t>
            </a:r>
            <a:endParaRPr lang="de-DE" sz="2200" dirty="0"/>
          </a:p>
          <a:p>
            <a:pPr>
              <a:buNone/>
            </a:pPr>
            <a:r>
              <a:rPr lang="de-DE" sz="2200" dirty="0" smtClean="0">
                <a:hlinkClick r:id="rId6"/>
              </a:rPr>
              <a:t>https</a:t>
            </a:r>
            <a:r>
              <a:rPr lang="de-DE" sz="2200" dirty="0">
                <a:hlinkClick r:id="rId6"/>
              </a:rPr>
              <a:t>://</a:t>
            </a:r>
            <a:r>
              <a:rPr lang="de-DE" sz="2200" dirty="0" err="1" smtClean="0">
                <a:hlinkClick r:id="rId6"/>
              </a:rPr>
              <a:t>www.zdf.de</a:t>
            </a:r>
            <a:r>
              <a:rPr lang="de-DE" sz="2200" dirty="0" smtClean="0">
                <a:hlinkClick r:id="rId6"/>
              </a:rPr>
              <a:t>/</a:t>
            </a:r>
            <a:r>
              <a:rPr lang="de-DE" sz="2200" dirty="0" err="1" smtClean="0">
                <a:hlinkClick r:id="rId6"/>
              </a:rPr>
              <a:t>nachrichten</a:t>
            </a:r>
            <a:r>
              <a:rPr lang="de-DE" sz="2200" dirty="0" smtClean="0">
                <a:hlinkClick r:id="rId6"/>
              </a:rPr>
              <a:t>/</a:t>
            </a:r>
            <a:r>
              <a:rPr lang="de-DE" sz="2200" dirty="0" err="1" smtClean="0">
                <a:hlinkClick r:id="rId6"/>
              </a:rPr>
              <a:t>wirtschaft</a:t>
            </a:r>
            <a:r>
              <a:rPr lang="de-DE" sz="2200" dirty="0" smtClean="0">
                <a:hlinkClick r:id="rId6"/>
              </a:rPr>
              <a:t>/</a:t>
            </a:r>
            <a:r>
              <a:rPr lang="de-DE" sz="2200" dirty="0" err="1" smtClean="0">
                <a:hlinkClick r:id="rId6"/>
              </a:rPr>
              <a:t>sanktionen</a:t>
            </a:r>
            <a:r>
              <a:rPr lang="de-DE" sz="2200" dirty="0" smtClean="0">
                <a:hlinkClick r:id="rId6"/>
              </a:rPr>
              <a:t>-wirken-ukraine-krieg-russland-</a:t>
            </a:r>
            <a:r>
              <a:rPr lang="de-DE" sz="2200" dirty="0" err="1" smtClean="0">
                <a:hlinkClick r:id="rId6"/>
              </a:rPr>
              <a:t>100.html</a:t>
            </a:r>
            <a:endParaRPr lang="de-DE" sz="2200" dirty="0" smtClean="0"/>
          </a:p>
          <a:p>
            <a:pPr>
              <a:buNone/>
            </a:pPr>
            <a:endParaRPr lang="de-DE" sz="2300" dirty="0"/>
          </a:p>
          <a:p>
            <a:pPr marL="0" indent="0">
              <a:buNone/>
            </a:pPr>
            <a:r>
              <a:rPr lang="de-DE" sz="2300" dirty="0"/>
              <a:t>Sonstige Quellen:</a:t>
            </a:r>
          </a:p>
          <a:p>
            <a:pPr marL="0" indent="0">
              <a:buNone/>
            </a:pPr>
            <a:r>
              <a:rPr lang="de-DE" sz="2200" dirty="0">
                <a:hlinkClick r:id="rId7"/>
              </a:rPr>
              <a:t>https://</a:t>
            </a:r>
            <a:r>
              <a:rPr lang="de-DE" sz="2200" dirty="0" err="1">
                <a:hlinkClick r:id="rId7"/>
              </a:rPr>
              <a:t>www.faz.net</a:t>
            </a:r>
            <a:r>
              <a:rPr lang="de-DE" sz="2200" dirty="0">
                <a:hlinkClick r:id="rId7"/>
              </a:rPr>
              <a:t>/aktuell/</a:t>
            </a:r>
            <a:r>
              <a:rPr lang="de-DE" sz="2200" dirty="0" err="1">
                <a:hlinkClick r:id="rId7"/>
              </a:rPr>
              <a:t>politik</a:t>
            </a:r>
            <a:r>
              <a:rPr lang="de-DE" sz="2200" dirty="0">
                <a:hlinkClick r:id="rId7"/>
              </a:rPr>
              <a:t>/ukraine-krieg-</a:t>
            </a:r>
            <a:r>
              <a:rPr lang="de-DE" sz="2200" dirty="0" err="1">
                <a:hlinkClick r:id="rId7"/>
              </a:rPr>
              <a:t>wladimir</a:t>
            </a:r>
            <a:r>
              <a:rPr lang="de-DE" sz="2200" dirty="0">
                <a:hlinkClick r:id="rId7"/>
              </a:rPr>
              <a:t>-</a:t>
            </a:r>
            <a:r>
              <a:rPr lang="de-DE" sz="2200" dirty="0" err="1">
                <a:hlinkClick r:id="rId7"/>
              </a:rPr>
              <a:t>putin</a:t>
            </a:r>
            <a:r>
              <a:rPr lang="de-DE" sz="2200" dirty="0">
                <a:hlinkClick r:id="rId7"/>
              </a:rPr>
              <a:t>-braucht-einen-sieg-</a:t>
            </a:r>
            <a:r>
              <a:rPr lang="de-DE" sz="2200" dirty="0" err="1">
                <a:hlinkClick r:id="rId7"/>
              </a:rPr>
              <a:t>17954647.html</a:t>
            </a:r>
            <a:endParaRPr lang="de-DE" sz="2200" dirty="0"/>
          </a:p>
          <a:p>
            <a:pPr marL="0" indent="0">
              <a:buNone/>
            </a:pPr>
            <a:r>
              <a:rPr lang="de-DE" sz="2200" dirty="0">
                <a:hlinkClick r:id="rId8"/>
              </a:rPr>
              <a:t>https://zeitschrift-</a:t>
            </a:r>
            <a:r>
              <a:rPr lang="de-DE" sz="2200" dirty="0" err="1">
                <a:hlinkClick r:id="rId8"/>
              </a:rPr>
              <a:t>osteuropa.de</a:t>
            </a:r>
            <a:r>
              <a:rPr lang="de-DE" sz="2200" dirty="0">
                <a:hlinkClick r:id="rId8"/>
              </a:rPr>
              <a:t>/hefte/2021/7/</a:t>
            </a:r>
            <a:r>
              <a:rPr lang="de-DE" sz="2200" dirty="0" err="1">
                <a:hlinkClick r:id="rId8"/>
              </a:rPr>
              <a:t>revisionismus</a:t>
            </a:r>
            <a:r>
              <a:rPr lang="de-DE" sz="2200" dirty="0">
                <a:hlinkClick r:id="rId8"/>
              </a:rPr>
              <a:t>-und-drohungen/</a:t>
            </a:r>
            <a:endParaRPr lang="de-DE" sz="2200" dirty="0"/>
          </a:p>
          <a:p>
            <a:pPr>
              <a:buNone/>
            </a:pPr>
            <a:r>
              <a:rPr lang="de-DE" sz="2200" u="sng" dirty="0">
                <a:hlinkClick r:id="rId9"/>
              </a:rPr>
              <a:t>https://</a:t>
            </a:r>
            <a:r>
              <a:rPr lang="de-DE" sz="2200" u="sng" dirty="0" err="1" smtClean="0">
                <a:hlinkClick r:id="rId9"/>
              </a:rPr>
              <a:t>ukraineverstehen.de</a:t>
            </a:r>
            <a:r>
              <a:rPr lang="de-DE" sz="2200" u="sng" dirty="0" smtClean="0">
                <a:hlinkClick r:id="rId9"/>
              </a:rPr>
              <a:t>/shapovalov_sanktionen-gegen-prorussische-fernsehsender-der-oppositionsplattform-blockierte</a:t>
            </a:r>
            <a:r>
              <a:rPr lang="de-DE" sz="2200" u="sng" dirty="0">
                <a:hlinkClick r:id="rId9"/>
              </a:rPr>
              <a:t>/</a:t>
            </a:r>
            <a:endParaRPr lang="de-DE" sz="2200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u="sng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Verwendete Quellen (2)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757640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74AB327-AE21-456C-B57C-27E076282B28}" type="datetime1">
              <a:rPr lang="de-DE" smtClean="0"/>
              <a:pPr/>
              <a:t>28.04.2022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www.blz.bayern.de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66898" y="4222833"/>
            <a:ext cx="6096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de-DE" sz="2000" dirty="0" smtClean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Bayerische </a:t>
            </a:r>
            <a:r>
              <a:rPr lang="de-DE" sz="2000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Landeszentrale für politische Bildungsarbeit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2000" dirty="0" err="1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Englschalkinger</a:t>
            </a:r>
            <a:r>
              <a:rPr lang="de-DE" sz="2000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Straße 12 |81925 </a:t>
            </a:r>
            <a:r>
              <a:rPr lang="de-DE" sz="2000" dirty="0" smtClean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München</a:t>
            </a:r>
          </a:p>
          <a:p>
            <a:pPr>
              <a:spcAft>
                <a:spcPts val="0"/>
              </a:spcAft>
            </a:pPr>
            <a:endParaRPr lang="de-DE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b="1" u="sng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Webseite</a:t>
            </a:r>
            <a:r>
              <a:rPr lang="de-DE" b="1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de-DE" b="1" u="sng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Twitter</a:t>
            </a:r>
            <a:r>
              <a:rPr lang="de-DE" b="1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de-DE" b="1" u="sng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Instagram</a:t>
            </a:r>
            <a:r>
              <a:rPr lang="de-DE" b="1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de-DE" b="1" u="sng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YouTube</a:t>
            </a:r>
            <a:r>
              <a:rPr lang="de-DE" b="1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de-DE" b="1" u="sng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Newsletter-Anmeldung</a:t>
            </a:r>
            <a:endParaRPr lang="de-DE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4952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70857" y="1548040"/>
            <a:ext cx="10755086" cy="435133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dirty="0" smtClean="0"/>
              <a:t>Der Vortrag ist in fünf Abschnitte gegliedert. Die Zeitangaben in Klammern beziehen sich auf</a:t>
            </a:r>
          </a:p>
          <a:p>
            <a:pPr>
              <a:buNone/>
            </a:pPr>
            <a:r>
              <a:rPr lang="de-DE" dirty="0" smtClean="0"/>
              <a:t>die Stellen im </a:t>
            </a:r>
            <a:r>
              <a:rPr lang="de-DE" u="sng" dirty="0" smtClean="0">
                <a:hlinkClick r:id="rId2"/>
              </a:rPr>
              <a:t>Video (Link):</a:t>
            </a:r>
            <a:r>
              <a:rPr lang="de-DE" u="sng" dirty="0" smtClean="0"/>
              <a:t/>
            </a:r>
            <a:br>
              <a:rPr lang="de-DE" u="sng" dirty="0" smtClean="0"/>
            </a:br>
            <a:endParaRPr lang="de-DE" u="sng" dirty="0" smtClean="0"/>
          </a:p>
          <a:p>
            <a:pPr marL="514350" indent="-514350">
              <a:buAutoNum type="arabicParenR"/>
            </a:pPr>
            <a:r>
              <a:rPr lang="de-DE" dirty="0" smtClean="0"/>
              <a:t>Die Genese des Konflikts (00:00-04:47)</a:t>
            </a:r>
          </a:p>
          <a:p>
            <a:pPr marL="514350" indent="-514350">
              <a:buAutoNum type="arabicParenR"/>
            </a:pPr>
            <a:r>
              <a:rPr lang="de-DE" dirty="0" smtClean="0"/>
              <a:t>Die Forderungen Russlands (04:47-09:20) </a:t>
            </a:r>
          </a:p>
          <a:p>
            <a:pPr marL="514350" indent="-514350">
              <a:buAutoNum type="arabicParenR"/>
            </a:pPr>
            <a:r>
              <a:rPr lang="de-DE" dirty="0" smtClean="0"/>
              <a:t>Die militärische Eskalation (09:20-18:00)</a:t>
            </a:r>
          </a:p>
          <a:p>
            <a:pPr marL="514350" indent="-514350">
              <a:buAutoNum type="arabicParenR"/>
            </a:pPr>
            <a:r>
              <a:rPr lang="de-DE" dirty="0" smtClean="0"/>
              <a:t>Die innenpolitische Situation in Russland (18:00-25:00) </a:t>
            </a:r>
          </a:p>
          <a:p>
            <a:pPr marL="514350" indent="-514350">
              <a:buAutoNum type="arabicParenR"/>
            </a:pPr>
            <a:r>
              <a:rPr lang="de-DE" dirty="0" smtClean="0"/>
              <a:t>Möglichkeiten der Beendigung des Konflikts (32:00-36</a:t>
            </a:r>
            <a:r>
              <a:rPr lang="de-DE" dirty="0" smtClean="0">
                <a:sym typeface="Wingdings" pitchFamily="2" charset="2"/>
              </a:rPr>
              <a:t>:00)</a:t>
            </a: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Jeder Abschnitt beginnt mit einer Leitfrage, die als </a:t>
            </a:r>
            <a:r>
              <a:rPr lang="de-DE" b="1" dirty="0" smtClean="0"/>
              <a:t>Beobachtungs- bzw. </a:t>
            </a:r>
          </a:p>
          <a:p>
            <a:pPr marL="514350" indent="-514350">
              <a:buNone/>
            </a:pPr>
            <a:r>
              <a:rPr lang="de-DE" b="1" dirty="0" smtClean="0"/>
              <a:t>Hörauftrag </a:t>
            </a:r>
            <a:r>
              <a:rPr lang="de-DE" dirty="0" smtClean="0"/>
              <a:t>dienen kann. Es folgen </a:t>
            </a:r>
            <a:r>
              <a:rPr lang="de-DE" dirty="0" smtClean="0"/>
              <a:t>wichtige </a:t>
            </a:r>
            <a:r>
              <a:rPr lang="de-DE" b="1" dirty="0" smtClean="0"/>
              <a:t>Schlüsselbegriffe</a:t>
            </a:r>
            <a:r>
              <a:rPr lang="de-DE" dirty="0"/>
              <a:t>,</a:t>
            </a:r>
            <a:r>
              <a:rPr lang="de-DE" dirty="0" smtClean="0"/>
              <a:t> die </a:t>
            </a:r>
            <a:r>
              <a:rPr lang="de-DE" dirty="0" smtClean="0"/>
              <a:t>das Verständnis des</a:t>
            </a:r>
          </a:p>
          <a:p>
            <a:pPr marL="514350" indent="-514350">
              <a:buNone/>
            </a:pPr>
            <a:r>
              <a:rPr lang="de-DE" dirty="0" smtClean="0"/>
              <a:t>Vortrags </a:t>
            </a:r>
            <a:r>
              <a:rPr lang="de-DE" dirty="0" smtClean="0"/>
              <a:t>erleichtern sollen, </a:t>
            </a:r>
            <a:r>
              <a:rPr lang="de-DE" dirty="0" smtClean="0"/>
              <a:t>sowie </a:t>
            </a:r>
            <a:r>
              <a:rPr lang="de-DE" b="1" dirty="0" smtClean="0"/>
              <a:t>Links</a:t>
            </a:r>
            <a:r>
              <a:rPr lang="de-DE" dirty="0" smtClean="0"/>
              <a:t> zu weiteführenden Informationen. 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0. Hinweise für Lehrkräfte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0157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Leitfrage: </a:t>
            </a:r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r>
              <a:rPr lang="de-DE" dirty="0" smtClean="0"/>
              <a:t>Wie kam es zum Krieg gegen die Ukraine?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Teil: Die Genese des Konflikts (00:00-04:47)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707572" y="1678668"/>
            <a:ext cx="10564486" cy="435133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dirty="0" smtClean="0"/>
              <a:t>Die </a:t>
            </a:r>
            <a:r>
              <a:rPr lang="de-DE" dirty="0" smtClean="0"/>
              <a:t>Ukraine unter </a:t>
            </a:r>
            <a:r>
              <a:rPr lang="de-DE" b="1" dirty="0" smtClean="0"/>
              <a:t>Präsident Wolodymyr </a:t>
            </a:r>
            <a:r>
              <a:rPr lang="de-DE" b="1" dirty="0" err="1" smtClean="0"/>
              <a:t>Selenskyj</a:t>
            </a:r>
            <a:endParaRPr lang="de-DE" b="1" dirty="0" smtClean="0"/>
          </a:p>
          <a:p>
            <a:pPr>
              <a:buNone/>
            </a:pPr>
            <a:r>
              <a:rPr lang="de-DE" sz="2100" u="sng" dirty="0" smtClean="0">
                <a:hlinkClick r:id="rId2"/>
              </a:rPr>
              <a:t>https://www.swp-berlin.org/publikation/die-ukraine-unter-praesident-selenskyj</a:t>
            </a:r>
            <a:r>
              <a:rPr lang="en-US" dirty="0" smtClean="0"/>
              <a:t/>
            </a:r>
            <a:br>
              <a:rPr lang="en-US" dirty="0" smtClean="0"/>
            </a:br>
            <a:endParaRPr lang="de-DE" dirty="0" smtClean="0"/>
          </a:p>
          <a:p>
            <a:pPr>
              <a:buNone/>
            </a:pPr>
            <a:r>
              <a:rPr lang="de-DE" dirty="0" smtClean="0"/>
              <a:t>Das Scheitern des </a:t>
            </a:r>
            <a:r>
              <a:rPr lang="de-DE" b="1" dirty="0" smtClean="0"/>
              <a:t>Minsker Abkommens </a:t>
            </a:r>
            <a:r>
              <a:rPr lang="de-DE" dirty="0" smtClean="0"/>
              <a:t>und das Ende des </a:t>
            </a:r>
            <a:r>
              <a:rPr lang="de-DE" b="1" dirty="0" smtClean="0"/>
              <a:t>Normandie-</a:t>
            </a:r>
          </a:p>
          <a:p>
            <a:pPr>
              <a:buNone/>
            </a:pPr>
            <a:r>
              <a:rPr lang="de-DE" b="1" dirty="0" smtClean="0"/>
              <a:t>Formats</a:t>
            </a:r>
            <a:endParaRPr lang="de-DE" b="1" dirty="0" smtClean="0"/>
          </a:p>
          <a:p>
            <a:pPr>
              <a:buNone/>
            </a:pPr>
            <a:r>
              <a:rPr lang="de-DE" sz="2100" u="sng" dirty="0" smtClean="0">
                <a:hlinkClick r:id="rId3"/>
              </a:rPr>
              <a:t>https://www.auswaertiges-amt.de/de/aussenpolitik/laender/ukraine-node/-/201850</a:t>
            </a:r>
            <a:endParaRPr lang="de-DE" sz="2100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Der Hochverratsprozess der ukrainischen Justiz gegen </a:t>
            </a:r>
            <a:r>
              <a:rPr lang="de-DE" b="1" dirty="0" smtClean="0"/>
              <a:t>Viktor </a:t>
            </a:r>
            <a:r>
              <a:rPr lang="de-DE" b="1" dirty="0" err="1" smtClean="0"/>
              <a:t>Medwedtschuk</a:t>
            </a:r>
            <a:endParaRPr lang="de-DE" b="1" dirty="0" smtClean="0"/>
          </a:p>
          <a:p>
            <a:pPr>
              <a:buNone/>
            </a:pPr>
            <a:r>
              <a:rPr lang="de-DE" sz="2100" u="sng" dirty="0" smtClean="0">
                <a:hlinkClick r:id="rId4"/>
              </a:rPr>
              <a:t>https://</a:t>
            </a:r>
            <a:r>
              <a:rPr lang="de-DE" sz="2100" u="sng" dirty="0" err="1" smtClean="0">
                <a:hlinkClick r:id="rId4"/>
              </a:rPr>
              <a:t>ukraineverstehen.de</a:t>
            </a:r>
            <a:r>
              <a:rPr lang="de-DE" sz="2100" u="sng" dirty="0" smtClean="0">
                <a:hlinkClick r:id="rId4"/>
              </a:rPr>
              <a:t>/shapovalov_sanktionen-gegen-prorussische-fernsehsender-der-oppositionsplattform-</a:t>
            </a:r>
          </a:p>
          <a:p>
            <a:pPr>
              <a:buNone/>
            </a:pPr>
            <a:r>
              <a:rPr lang="de-DE" sz="2100" u="sng" dirty="0" smtClean="0">
                <a:hlinkClick r:id="rId4"/>
              </a:rPr>
              <a:t>blockierte</a:t>
            </a:r>
            <a:r>
              <a:rPr lang="de-DE" sz="2100" u="sng" dirty="0" smtClean="0">
                <a:hlinkClick r:id="rId4"/>
              </a:rPr>
              <a:t>/</a:t>
            </a:r>
            <a:r>
              <a:rPr lang="en-US" dirty="0" smtClean="0"/>
              <a:t/>
            </a:r>
            <a:br>
              <a:rPr lang="en-US" dirty="0" smtClean="0"/>
            </a:br>
            <a:endParaRPr lang="de-DE" dirty="0" smtClean="0"/>
          </a:p>
          <a:p>
            <a:pPr>
              <a:buNone/>
            </a:pPr>
            <a:r>
              <a:rPr lang="de-DE" dirty="0" smtClean="0"/>
              <a:t>Die </a:t>
            </a:r>
            <a:r>
              <a:rPr lang="de-DE" b="1" dirty="0" smtClean="0"/>
              <a:t>russischen Mobilisierung </a:t>
            </a:r>
            <a:r>
              <a:rPr lang="de-DE" dirty="0" smtClean="0"/>
              <a:t>ab Herbst 2021</a:t>
            </a:r>
          </a:p>
          <a:p>
            <a:pPr>
              <a:buNone/>
            </a:pPr>
            <a:r>
              <a:rPr lang="de-DE" sz="2100" u="sng" dirty="0" smtClean="0">
                <a:hlinkClick r:id="rId5"/>
              </a:rPr>
              <a:t>https://</a:t>
            </a:r>
            <a:r>
              <a:rPr lang="de-DE" sz="2100" u="sng" dirty="0" err="1" smtClean="0">
                <a:hlinkClick r:id="rId5"/>
              </a:rPr>
              <a:t>www.swp-berlin.org</a:t>
            </a:r>
            <a:r>
              <a:rPr lang="de-DE" sz="2100" u="sng" dirty="0" smtClean="0">
                <a:hlinkClick r:id="rId5"/>
              </a:rPr>
              <a:t>/</a:t>
            </a:r>
            <a:r>
              <a:rPr lang="de-DE" sz="2100" u="sng" dirty="0" err="1" smtClean="0">
                <a:hlinkClick r:id="rId5"/>
              </a:rPr>
              <a:t>publikation</a:t>
            </a:r>
            <a:r>
              <a:rPr lang="de-DE" sz="2100" u="sng" dirty="0" smtClean="0">
                <a:hlinkClick r:id="rId5"/>
              </a:rPr>
              <a:t>/russischer-truppenaufmarsch-an-der-ukrainischen-grenze-eine-invasion-ist</a:t>
            </a:r>
          </a:p>
          <a:p>
            <a:pPr>
              <a:buNone/>
            </a:pPr>
            <a:r>
              <a:rPr lang="de-DE" sz="2100" u="sng" dirty="0" smtClean="0">
                <a:hlinkClick r:id="rId5"/>
              </a:rPr>
              <a:t> </a:t>
            </a:r>
            <a:r>
              <a:rPr lang="de-DE" sz="2100" u="sng" dirty="0" err="1" smtClean="0">
                <a:hlinkClick r:id="rId5"/>
              </a:rPr>
              <a:t>moeglich</a:t>
            </a:r>
            <a:endParaRPr lang="de-DE" sz="2100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Teil: Die Genese des Konflikts (00:00-04:47)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38200" y="1825625"/>
            <a:ext cx="10085614" cy="39546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Leitfrage</a:t>
            </a:r>
            <a:r>
              <a:rPr lang="de-DE" dirty="0" smtClean="0"/>
              <a:t>: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Welche „roten Linien“ wurden von Russland gezogen?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Teil: Die Forderungen Russlands (04:47-09:20)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38200" y="1825625"/>
            <a:ext cx="10085614" cy="395468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dirty="0" smtClean="0"/>
              <a:t>Russische </a:t>
            </a:r>
            <a:r>
              <a:rPr lang="de-DE" dirty="0" smtClean="0"/>
              <a:t>Forderung nach </a:t>
            </a:r>
            <a:r>
              <a:rPr lang="de-DE" b="1" dirty="0" smtClean="0"/>
              <a:t>Sicherheitsgarantien</a:t>
            </a:r>
            <a:r>
              <a:rPr lang="de-DE" dirty="0" smtClean="0"/>
              <a:t> an den Westen</a:t>
            </a:r>
          </a:p>
          <a:p>
            <a:pPr>
              <a:buNone/>
            </a:pPr>
            <a:r>
              <a:rPr lang="de-DE" sz="2300" u="sng" dirty="0" smtClean="0">
                <a:hlinkClick r:id="rId2"/>
              </a:rPr>
              <a:t>https://www.zdf.de/nachrichten/politik/ukraine-nato-russland-forderungen</a:t>
            </a:r>
          </a:p>
          <a:p>
            <a:pPr>
              <a:buNone/>
            </a:pPr>
            <a:r>
              <a:rPr lang="de-DE" sz="2300" u="sng" dirty="0" smtClean="0">
                <a:hlinkClick r:id="rId2"/>
              </a:rPr>
              <a:t>sicherheitsgarantie-100.html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>
              <a:buNone/>
            </a:pPr>
            <a:r>
              <a:rPr lang="de-DE" dirty="0" smtClean="0"/>
              <a:t>Russlands </a:t>
            </a:r>
            <a:r>
              <a:rPr lang="de-DE" b="1" dirty="0" smtClean="0"/>
              <a:t>Vertragsentwürfe</a:t>
            </a:r>
            <a:r>
              <a:rPr lang="de-DE" dirty="0" smtClean="0"/>
              <a:t> an die USA und die NATO</a:t>
            </a:r>
          </a:p>
          <a:p>
            <a:pPr>
              <a:buNone/>
            </a:pPr>
            <a:r>
              <a:rPr lang="de-DE" sz="2300" u="sng" dirty="0" smtClean="0">
                <a:hlinkClick r:id="rId3"/>
              </a:rPr>
              <a:t>https://www.swp-berlin.org/publikation/moskaus-verhandlungsoffensive</a:t>
            </a:r>
            <a:endParaRPr lang="de-DE" sz="2300" u="sng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Donezk und </a:t>
            </a:r>
            <a:r>
              <a:rPr lang="de-DE" dirty="0" err="1" smtClean="0"/>
              <a:t>Luhansk</a:t>
            </a:r>
            <a:r>
              <a:rPr lang="de-DE" dirty="0" smtClean="0"/>
              <a:t>: Was sind die </a:t>
            </a:r>
            <a:r>
              <a:rPr lang="de-DE" b="1" dirty="0" smtClean="0"/>
              <a:t>Separatistengebiete</a:t>
            </a:r>
            <a:r>
              <a:rPr lang="de-DE" dirty="0" smtClean="0"/>
              <a:t> im </a:t>
            </a:r>
            <a:r>
              <a:rPr lang="de-DE" dirty="0" smtClean="0"/>
              <a:t>Russland-Ukraine-</a:t>
            </a:r>
          </a:p>
          <a:p>
            <a:pPr>
              <a:buNone/>
            </a:pPr>
            <a:r>
              <a:rPr lang="de-DE" dirty="0" smtClean="0"/>
              <a:t>Konflikt</a:t>
            </a:r>
            <a:r>
              <a:rPr lang="de-DE" dirty="0" smtClean="0"/>
              <a:t>?</a:t>
            </a:r>
          </a:p>
          <a:p>
            <a:pPr>
              <a:buNone/>
            </a:pPr>
            <a:r>
              <a:rPr lang="de-DE" sz="2300" u="sng" dirty="0" smtClean="0">
                <a:hlinkClick r:id="rId4"/>
              </a:rPr>
              <a:t>https://www.swp.de/panorama/ukraine-russland-konflikt-separatisten-was-sind</a:t>
            </a:r>
          </a:p>
          <a:p>
            <a:pPr>
              <a:buNone/>
            </a:pPr>
            <a:r>
              <a:rPr lang="de-DE" sz="2300" u="sng" dirty="0" smtClean="0">
                <a:hlinkClick r:id="rId4"/>
              </a:rPr>
              <a:t>separatistengebiete-</a:t>
            </a:r>
            <a:r>
              <a:rPr lang="de-DE" sz="2300" u="sng" dirty="0" err="1" smtClean="0">
                <a:hlinkClick r:id="rId4"/>
              </a:rPr>
              <a:t>lugansk</a:t>
            </a:r>
            <a:r>
              <a:rPr lang="de-DE" sz="2300" u="sng" dirty="0" smtClean="0">
                <a:hlinkClick r:id="rId4"/>
              </a:rPr>
              <a:t>-</a:t>
            </a:r>
            <a:r>
              <a:rPr lang="de-DE" sz="2300" u="sng" dirty="0" err="1" smtClean="0">
                <a:hlinkClick r:id="rId4"/>
              </a:rPr>
              <a:t>luhansk</a:t>
            </a:r>
            <a:r>
              <a:rPr lang="de-DE" sz="2300" u="sng" dirty="0" smtClean="0">
                <a:hlinkClick r:id="rId4"/>
              </a:rPr>
              <a:t>-</a:t>
            </a:r>
            <a:r>
              <a:rPr lang="de-DE" sz="2300" u="sng" dirty="0" err="1" smtClean="0">
                <a:hlinkClick r:id="rId4"/>
              </a:rPr>
              <a:t>donezk</a:t>
            </a:r>
            <a:r>
              <a:rPr lang="de-DE" sz="2300" u="sng" dirty="0" smtClean="0">
                <a:hlinkClick r:id="rId4"/>
              </a:rPr>
              <a:t>-</a:t>
            </a:r>
            <a:r>
              <a:rPr lang="de-DE" sz="2300" u="sng" dirty="0" err="1" smtClean="0">
                <a:hlinkClick r:id="rId4"/>
              </a:rPr>
              <a:t>ostukraine</a:t>
            </a:r>
            <a:r>
              <a:rPr lang="de-DE" sz="2300" u="sng" dirty="0" smtClean="0">
                <a:hlinkClick r:id="rId4"/>
              </a:rPr>
              <a:t>-krieg-</a:t>
            </a:r>
            <a:r>
              <a:rPr lang="de-DE" sz="2300" u="sng" dirty="0" err="1" smtClean="0">
                <a:hlinkClick r:id="rId4"/>
              </a:rPr>
              <a:t>buergerkrieg</a:t>
            </a:r>
            <a:r>
              <a:rPr lang="de-DE" sz="2300" u="sng" dirty="0" smtClean="0">
                <a:hlinkClick r:id="rId4"/>
              </a:rPr>
              <a:t>-</a:t>
            </a:r>
            <a:r>
              <a:rPr lang="de-DE" sz="2300" u="sng" dirty="0" err="1" smtClean="0">
                <a:hlinkClick r:id="rId4"/>
              </a:rPr>
              <a:t>donbass</a:t>
            </a:r>
            <a:endParaRPr lang="de-DE" sz="2300" u="sng" dirty="0" smtClean="0">
              <a:hlinkClick r:id="rId4"/>
            </a:endParaRPr>
          </a:p>
          <a:p>
            <a:pPr>
              <a:buNone/>
            </a:pPr>
            <a:r>
              <a:rPr lang="de-DE" sz="2300" u="sng" dirty="0" smtClean="0">
                <a:hlinkClick r:id="rId4"/>
              </a:rPr>
              <a:t>62829445.html</a:t>
            </a:r>
            <a:endParaRPr lang="de-DE" sz="2300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Teil: Die Forderungen Russlands (04:47-09:20)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38200" y="1825625"/>
            <a:ext cx="91712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u="sng" dirty="0" smtClean="0"/>
              <a:t>Prof. </a:t>
            </a:r>
            <a:r>
              <a:rPr lang="de-DE" sz="2400" u="sng" dirty="0" err="1" smtClean="0"/>
              <a:t>Mangott</a:t>
            </a:r>
            <a:r>
              <a:rPr lang="de-DE" u="sng" dirty="0" smtClean="0"/>
              <a:t>:</a:t>
            </a:r>
          </a:p>
          <a:p>
            <a:r>
              <a:rPr lang="de-DE" sz="2200" dirty="0" smtClean="0"/>
              <a:t>Status der </a:t>
            </a:r>
            <a:r>
              <a:rPr lang="de-DE" sz="2200" b="1" dirty="0" smtClean="0"/>
              <a:t>Neutralität</a:t>
            </a:r>
            <a:r>
              <a:rPr lang="de-DE" sz="2200" dirty="0" smtClean="0"/>
              <a:t> und Verzicht auf </a:t>
            </a:r>
            <a:r>
              <a:rPr lang="de-DE" sz="2200" b="1" dirty="0" smtClean="0"/>
              <a:t>NATO-Mitgliedschaft </a:t>
            </a:r>
          </a:p>
          <a:p>
            <a:r>
              <a:rPr lang="de-DE" sz="2200" b="1" dirty="0" smtClean="0"/>
              <a:t>Demilitarisierung</a:t>
            </a:r>
            <a:r>
              <a:rPr lang="de-DE" sz="2200" dirty="0" smtClean="0"/>
              <a:t> der Ukraine</a:t>
            </a:r>
          </a:p>
          <a:p>
            <a:r>
              <a:rPr lang="de-DE" sz="2200" dirty="0" smtClean="0"/>
              <a:t>Anerkennung der </a:t>
            </a:r>
            <a:r>
              <a:rPr lang="de-DE" sz="2200" b="1" dirty="0" smtClean="0"/>
              <a:t>Krim</a:t>
            </a:r>
            <a:r>
              <a:rPr lang="de-DE" sz="2200" dirty="0" smtClean="0"/>
              <a:t> als Teil Russlands</a:t>
            </a:r>
          </a:p>
          <a:p>
            <a:r>
              <a:rPr lang="de-DE" sz="2200" dirty="0" smtClean="0"/>
              <a:t>Anerkennung der separatistischen Republiken im </a:t>
            </a:r>
            <a:r>
              <a:rPr lang="de-DE" sz="2200" b="1" dirty="0" err="1" smtClean="0"/>
              <a:t>Donbass</a:t>
            </a:r>
            <a:r>
              <a:rPr lang="de-DE" sz="2200" dirty="0" smtClean="0"/>
              <a:t> in den Grenzen der Verwaltungsbezirke </a:t>
            </a:r>
            <a:r>
              <a:rPr lang="de-DE" sz="2200" b="1" dirty="0" smtClean="0"/>
              <a:t>Donezk</a:t>
            </a:r>
            <a:r>
              <a:rPr lang="de-DE" sz="2200" dirty="0" smtClean="0"/>
              <a:t> und </a:t>
            </a:r>
            <a:r>
              <a:rPr lang="de-DE" sz="2200" b="1" dirty="0" err="1" smtClean="0"/>
              <a:t>Luhansk</a:t>
            </a:r>
            <a:r>
              <a:rPr lang="de-DE" sz="2200" dirty="0" smtClean="0"/>
              <a:t> </a:t>
            </a:r>
            <a:endParaRPr lang="de-DE" sz="2200" dirty="0" smtClean="0"/>
          </a:p>
          <a:p>
            <a:pPr marL="0" indent="0">
              <a:buNone/>
            </a:pPr>
            <a:r>
              <a:rPr lang="de-DE" sz="2200" dirty="0" smtClean="0">
                <a:sym typeface="Wingdings" panose="05000000000000000000" pitchFamily="2" charset="2"/>
              </a:rPr>
              <a:t> </a:t>
            </a:r>
            <a:r>
              <a:rPr lang="de-DE" sz="2200" b="1" u="sng" dirty="0" smtClean="0">
                <a:solidFill>
                  <a:srgbClr val="FF0000"/>
                </a:solidFill>
                <a:hlinkClick r:id="rId2"/>
              </a:rPr>
              <a:t>KARTE</a:t>
            </a:r>
            <a:endParaRPr lang="de-DE" sz="22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sz="1200" dirty="0" smtClean="0"/>
              <a:t> 	</a:t>
            </a:r>
            <a:r>
              <a:rPr lang="de-DE" sz="1600" dirty="0"/>
              <a:t>(</a:t>
            </a:r>
            <a:r>
              <a:rPr lang="de-DE" sz="1600" dirty="0" smtClean="0"/>
              <a:t>https</a:t>
            </a:r>
            <a:r>
              <a:rPr lang="de-DE" sz="1600" dirty="0"/>
              <a:t>://</a:t>
            </a:r>
            <a:r>
              <a:rPr lang="de-DE" sz="1600" dirty="0" err="1"/>
              <a:t>www.bpb.de</a:t>
            </a:r>
            <a:r>
              <a:rPr lang="de-DE" sz="1600" dirty="0"/>
              <a:t>/</a:t>
            </a:r>
            <a:r>
              <a:rPr lang="de-DE" sz="1600" dirty="0" err="1"/>
              <a:t>themen</a:t>
            </a:r>
            <a:r>
              <a:rPr lang="de-DE" sz="1600" dirty="0"/>
              <a:t>/</a:t>
            </a:r>
            <a:r>
              <a:rPr lang="de-DE" sz="1600" dirty="0" err="1"/>
              <a:t>europa</a:t>
            </a:r>
            <a:r>
              <a:rPr lang="de-DE" sz="1600" dirty="0"/>
              <a:t>/krieg-in-der-ukraine/505912/karte-der-ukraine</a:t>
            </a:r>
            <a:r>
              <a:rPr lang="de-DE" sz="1600" dirty="0" smtClean="0"/>
              <a:t>/)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Teil: Die Forderungen Russlands (04:47-09:20)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38200" y="1825625"/>
            <a:ext cx="10820400" cy="4351338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Leitfrage</a:t>
            </a:r>
            <a:r>
              <a:rPr lang="de-DE" dirty="0" smtClean="0"/>
              <a:t>: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Wie beurteilt Prof. </a:t>
            </a:r>
            <a:r>
              <a:rPr lang="de-DE" dirty="0" err="1" smtClean="0"/>
              <a:t>Mangott</a:t>
            </a:r>
            <a:r>
              <a:rPr lang="de-DE" dirty="0" smtClean="0"/>
              <a:t> die Reaktionen des Westens auf die</a:t>
            </a:r>
          </a:p>
          <a:p>
            <a:pPr>
              <a:buNone/>
            </a:pPr>
            <a:r>
              <a:rPr lang="de-DE" dirty="0" smtClean="0"/>
              <a:t>Aggression Russlands?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Teil: Die Militärische Eskalation (09:20-18:00)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b="1" dirty="0" smtClean="0"/>
              <a:t>Waffenlieferungen</a:t>
            </a:r>
            <a:r>
              <a:rPr lang="de-DE" sz="2400" dirty="0" smtClean="0"/>
              <a:t> </a:t>
            </a:r>
            <a:r>
              <a:rPr lang="de-DE" sz="2400" dirty="0" smtClean="0"/>
              <a:t>an die Ukraine</a:t>
            </a:r>
          </a:p>
          <a:p>
            <a:pPr>
              <a:buNone/>
            </a:pPr>
            <a:r>
              <a:rPr lang="de-DE" sz="1800" u="sng" dirty="0" smtClean="0">
                <a:hlinkClick r:id="rId2"/>
              </a:rPr>
              <a:t>https://</a:t>
            </a:r>
            <a:r>
              <a:rPr lang="de-DE" sz="1800" u="sng" dirty="0" err="1" smtClean="0">
                <a:hlinkClick r:id="rId2"/>
              </a:rPr>
              <a:t>www.dw.com</a:t>
            </a:r>
            <a:r>
              <a:rPr lang="de-DE" sz="1800" u="sng" dirty="0" smtClean="0">
                <a:hlinkClick r:id="rId2"/>
              </a:rPr>
              <a:t>/de/</a:t>
            </a:r>
            <a:r>
              <a:rPr lang="de-DE" sz="1800" u="sng" dirty="0" err="1" smtClean="0">
                <a:hlinkClick r:id="rId2"/>
              </a:rPr>
              <a:t>westliche-waffen-f%C3%BCr-die-ukraine-wie</a:t>
            </a:r>
            <a:r>
              <a:rPr lang="de-DE" sz="1800" u="sng" dirty="0" smtClean="0">
                <a:hlinkClick r:id="rId2"/>
              </a:rPr>
              <a:t>-</a:t>
            </a:r>
          </a:p>
          <a:p>
            <a:pPr>
              <a:buNone/>
            </a:pPr>
            <a:r>
              <a:rPr lang="de-DE" sz="1800" u="sng" dirty="0" smtClean="0">
                <a:hlinkClick r:id="rId2"/>
              </a:rPr>
              <a:t>kommen-sie-dorthin/a-60984843</a:t>
            </a:r>
            <a:endParaRPr lang="de-DE" sz="1800" u="sng" dirty="0" smtClean="0"/>
          </a:p>
          <a:p>
            <a:pPr>
              <a:buNone/>
            </a:pP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Die Wirkung westlicher </a:t>
            </a:r>
            <a:r>
              <a:rPr lang="de-DE" sz="2400" b="1" dirty="0" smtClean="0"/>
              <a:t>Sanktionen</a:t>
            </a:r>
          </a:p>
          <a:p>
            <a:pPr>
              <a:buNone/>
            </a:pPr>
            <a:r>
              <a:rPr lang="de-DE" sz="1800" dirty="0" smtClean="0">
                <a:hlinkClick r:id="rId3"/>
              </a:rPr>
              <a:t>https://</a:t>
            </a:r>
            <a:r>
              <a:rPr lang="de-DE" sz="1800" dirty="0" err="1" smtClean="0">
                <a:hlinkClick r:id="rId3"/>
              </a:rPr>
              <a:t>www.tagesschau.de</a:t>
            </a:r>
            <a:r>
              <a:rPr lang="de-DE" sz="1800" dirty="0" smtClean="0">
                <a:hlinkClick r:id="rId3"/>
              </a:rPr>
              <a:t>/</a:t>
            </a:r>
            <a:r>
              <a:rPr lang="de-DE" sz="1800" dirty="0" err="1" smtClean="0">
                <a:hlinkClick r:id="rId3"/>
              </a:rPr>
              <a:t>wirtschaft</a:t>
            </a:r>
            <a:r>
              <a:rPr lang="de-DE" sz="1800" dirty="0" smtClean="0">
                <a:hlinkClick r:id="rId3"/>
              </a:rPr>
              <a:t>/</a:t>
            </a:r>
            <a:r>
              <a:rPr lang="de-DE" sz="1800" dirty="0" err="1" smtClean="0">
                <a:hlinkClick r:id="rId3"/>
              </a:rPr>
              <a:t>weltwirtschaft</a:t>
            </a:r>
            <a:r>
              <a:rPr lang="de-DE" sz="1800" dirty="0" smtClean="0">
                <a:hlinkClick r:id="rId3"/>
              </a:rPr>
              <a:t>/</a:t>
            </a:r>
            <a:r>
              <a:rPr lang="de-DE" sz="1800" dirty="0" err="1" smtClean="0">
                <a:hlinkClick r:id="rId3"/>
              </a:rPr>
              <a:t>sanktionen</a:t>
            </a:r>
            <a:r>
              <a:rPr lang="de-DE" sz="1800" dirty="0" smtClean="0">
                <a:hlinkClick r:id="rId3"/>
              </a:rPr>
              <a:t>-russland-wirksamkeit-</a:t>
            </a:r>
            <a:r>
              <a:rPr lang="de-DE" sz="1800" dirty="0" err="1" smtClean="0">
                <a:hlinkClick r:id="rId3"/>
              </a:rPr>
              <a:t>101.html</a:t>
            </a:r>
            <a:endParaRPr lang="de-DE" sz="1800" dirty="0" smtClean="0"/>
          </a:p>
          <a:p>
            <a:pPr>
              <a:buNone/>
            </a:pPr>
            <a:endParaRPr lang="de-DE" sz="1800" dirty="0"/>
          </a:p>
          <a:p>
            <a:pPr>
              <a:buNone/>
            </a:pPr>
            <a:r>
              <a:rPr lang="de-DE" sz="1800" dirty="0">
                <a:hlinkClick r:id="rId4"/>
              </a:rPr>
              <a:t>https://</a:t>
            </a:r>
            <a:r>
              <a:rPr lang="de-DE" sz="1800" dirty="0" err="1" smtClean="0">
                <a:hlinkClick r:id="rId4"/>
              </a:rPr>
              <a:t>www.zdf.de</a:t>
            </a:r>
            <a:r>
              <a:rPr lang="de-DE" sz="1800" dirty="0" smtClean="0">
                <a:hlinkClick r:id="rId4"/>
              </a:rPr>
              <a:t>/</a:t>
            </a:r>
            <a:r>
              <a:rPr lang="de-DE" sz="1800" dirty="0" err="1" smtClean="0">
                <a:hlinkClick r:id="rId4"/>
              </a:rPr>
              <a:t>nachrichten</a:t>
            </a:r>
            <a:r>
              <a:rPr lang="de-DE" sz="1800" dirty="0" smtClean="0">
                <a:hlinkClick r:id="rId4"/>
              </a:rPr>
              <a:t>/</a:t>
            </a:r>
            <a:r>
              <a:rPr lang="de-DE" sz="1800" dirty="0" err="1" smtClean="0">
                <a:hlinkClick r:id="rId4"/>
              </a:rPr>
              <a:t>wirtschaft</a:t>
            </a:r>
            <a:r>
              <a:rPr lang="de-DE" sz="1800" dirty="0" smtClean="0">
                <a:hlinkClick r:id="rId4"/>
              </a:rPr>
              <a:t>/</a:t>
            </a:r>
            <a:r>
              <a:rPr lang="de-DE" sz="1800" dirty="0" err="1" smtClean="0">
                <a:hlinkClick r:id="rId4"/>
              </a:rPr>
              <a:t>sanktionen</a:t>
            </a:r>
            <a:r>
              <a:rPr lang="de-DE" sz="1800" dirty="0" smtClean="0">
                <a:hlinkClick r:id="rId4"/>
              </a:rPr>
              <a:t>-wirken-ukraine-krieg-russland-</a:t>
            </a:r>
            <a:r>
              <a:rPr lang="de-DE" sz="1800" dirty="0" err="1" smtClean="0">
                <a:hlinkClick r:id="rId4"/>
              </a:rPr>
              <a:t>100.html</a:t>
            </a:r>
            <a:endParaRPr lang="de-DE" sz="1800" dirty="0" smtClean="0"/>
          </a:p>
          <a:p>
            <a:pPr>
              <a:buNone/>
            </a:pPr>
            <a:endParaRPr lang="de-DE" sz="1800" dirty="0" smtClean="0"/>
          </a:p>
          <a:p>
            <a:pPr>
              <a:buFontTx/>
              <a:buChar char="-"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CEFE-732E-4BDF-884F-7F24EE1B7D62}" type="datetime1">
              <a:rPr lang="de-DE" smtClean="0"/>
              <a:pPr/>
              <a:t>28.04.2022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www.blz.bayern.de</a:t>
            </a:r>
          </a:p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5945-EAE5-4A1C-8C68-4C811AC54B81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Teil: Die Militärische Eskalation (09:20-18:00)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574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0.01.14"/>
  <p:tag name="AS_TITLE" val="Aspose.Slides for .NET 4.0"/>
  <p:tag name="AS_VERSION" val="2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bdd65085-34fe-4e5b-aaf5-d1e4d488bbd7}&quot; /&gt;&lt;isInvalidForFieldText val=&quot;0&quot; /&gt;&lt;Image&gt;&lt;filename val=&quot;E:\breeze\content\3907187390\4295567604-1\input\breezo\data\asimages\{bdd65085-34fe-4e5b-aaf5-d1e4d488bbd7}.png&quot; /&gt;&lt;left val=&quot;1002&quot; /&gt;&lt;top val=&quot;4&quot; /&gt;&lt;width val=&quot;166&quot; /&gt;&lt;height val=&quot;39&quot; /&gt;&lt;hasText val=&quot;1&quot; /&gt;&lt;/Image&gt;&lt;/ThreeDShapeInfo&gt;"/>
  <p:tag name="PRESENTER_SHAPETEXTINFO" val="&lt;ShapeTextInfo&gt;&lt;TableIndex row=&quot;-1&quot; col=&quot;-1&quot;&gt;&lt;linesCount val=&quot;0&quot; 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42&quot; 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 /&gt;&lt;lineCharCount val=&quot;5&quot; /&gt;&lt;lineCharCount val=&quot;36&quot; /&gt;&lt;lineCharCount val=&quot;5&quot; 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1032076-0f91-4b20-86e2-a5ead738ac3a}&quot; /&gt;&lt;isInvalidForFieldText val=&quot;0&quot; /&gt;&lt;Image&gt;&lt;filename val=&quot;E:\breeze\content\3907187390\4295567604-1\input\breezo\data\asimages\{81032076-0f91-4b20-86e2-a5ead738ac3a}.jpg&quot; /&gt;&lt;left val=&quot;998&quot; /&gt;&lt;top val=&quot;8&quot; /&gt;&lt;width val=&quot;267&quot; /&gt;&lt;height val=&quot;142&quot; /&gt;&lt;hasText val=&quot;1&quot; 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60&quot; 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 /&gt;&lt;lineCharCount val=&quot;42&quot; /&gt;&lt;lineCharCount val=&quot;13&quot; /&gt;&lt;lineCharCount val=&quot;13&quot; /&gt;&lt;lineCharCount val=&quot;13&quot; /&gt;&lt;lineCharCount val=&quot;12&quot; 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10&quot; 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18&quot; 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5&quot; 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705f156a-64de-4126-9c94-44d4ea2efec7}&quot; /&gt;&lt;isInvalidForFieldText val=&quot;0&quot; /&gt;&lt;Image&gt;&lt;filename val=&quot;E:\breeze\content\3907187390\4295567604-1\input\breezo\data\asimages\{705f156a-64de-4126-9c94-44d4ea2efec7}.jpg&quot; /&gt;&lt;left val=&quot;1082&quot; /&gt;&lt;top val=&quot;20&quot; /&gt;&lt;width val=&quot;164&quot; /&gt;&lt;height val=&quot;87&quot; /&gt;&lt;hasText val=&quot;1&quot; 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42&quot; 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42&quot; 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b3eb1769-841c-437c-a58c-61c07b33409d}&quot; /&gt;&lt;isInvalidForFieldText val=&quot;0&quot; /&gt;&lt;Image&gt;&lt;filename val=&quot;E:\breeze\content\3907187390\4295567604-1\input\breezo\data\asimages\{b3eb1769-841c-437c-a58c-61c07b33409d}.png&quot; /&gt;&lt;left val=&quot;0&quot; /&gt;&lt;top val=&quot;0&quot; /&gt;&lt;width val=&quot;1280&quot; /&gt;&lt;height val=&quot;661&quot; /&gt;&lt;hasText val=&quot;1&quot; /&gt;&lt;/Image&gt;&lt;/ThreeDShapeInfo&gt;"/>
  <p:tag name="PRESENTER_SHAPETEXTINFO" val="&lt;ShapeTextInfo&gt;&lt;TableIndex row=&quot;-1&quot; col=&quot;-1&quot;&gt;&lt;linesCount val=&quot;0&quot; 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10&quot; 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17&quot; 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5&quot; 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36&quot; 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f37d87b0-cc58-419e-b8de-728175c15919}&quot; /&gt;&lt;isInvalidForFieldText val=&quot;0&quot; /&gt;&lt;Image&gt;&lt;filename val=&quot;E:\breeze\content\3907187390\4295567604-1\input\breezo\data\asimages\{f37d87b0-cc58-419e-b8de-728175c15919}.png&quot; /&gt;&lt;left val=&quot;1080&quot; /&gt;&lt;top val=&quot;22&quot; /&gt;&lt;width val=&quot;165&quot; /&gt;&lt;height val=&quot;85&quot; /&gt;&lt;hasText val=&quot;1&quot; /&gt;&lt;/Image&gt;&lt;/ThreeDShape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 /&gt;&lt;lineCharCount val=&quot;17&quot; /&gt;&lt;lineCharCount val=&quot;31&quot; /&gt;&lt;lineCharCount val=&quot;18&quot; 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Temp.PNG&quot;/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67dac9fd-9778-4c77-ac1d-7124fce3d715}&quot; /&gt;&lt;isInvalidForFieldText val=&quot;0&quot; /&gt;&lt;Image&gt;&lt;filename val=&quot;E:\breeze\content\3907187390\4295567604-1\input\breezo\data\asimages\{67dac9fd-9778-4c77-ac1d-7124fce3d715}.png&quot; /&gt;&lt;left val=&quot;238&quot; /&gt;&lt;top val=&quot;138&quot; /&gt;&lt;width val=&quot;798&quot; /&gt;&lt;height val=&quot;79&quot; /&gt;&lt;hasText val=&quot;1&quot; /&gt;&lt;/Image&gt;&lt;/ThreeDShapeInfo&gt;"/>
  <p:tag name="PRESENTER_SHAPETEXTINFO" val="&lt;ShapeTextInfo&gt;&lt;TableIndex row=&quot;-1&quot; col=&quot;-1&quot;&gt;&lt;linesCount val=&quot;1&quot; /&gt;&lt;lineCharCount val=&quot;87&quot; 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 /&gt;&lt;lineCharCount val=&quot;42&quot; /&gt;&lt;lineCharCount val=&quot;13&quot; /&gt;&lt;lineCharCount val=&quot;13&quot; /&gt;&lt;lineCharCount val=&quot;13&quot; /&gt;&lt;lineCharCount val=&quot;12&quot; 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 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Temp.PNG&quot;/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da29ec62-e5ef-4a8a-8e04-ea19c5d3242b}&quot; /&gt;&lt;isInvalidForFieldText val=&quot;0&quot; /&gt;&lt;Image&gt;&lt;filename val=&quot;E:\breeze\content\3907187390\4295567604-1\input\breezo\data\asimages\{da29ec62-e5ef-4a8a-8e04-ea19c5d3242b}.png&quot; /&gt;&lt;left val=&quot;98&quot; /&gt;&lt;top val=&quot;680&quot; /&gt;&lt;width val=&quot;80&quot; /&gt;&lt;height val=&quot;14&quot; /&gt;&lt;hasText val=&quot;1&quot; /&gt;&lt;/Image&gt;&lt;/ThreeDShapeInfo&gt;"/>
  <p:tag name="PRESENTER_SHAPETEXTINFO" val="&lt;ShapeTextInfo&gt;&lt;TableIndex row=&quot;-1&quot; col=&quot;-1&quot;&gt;&lt;linesCount val=&quot;1&quot; /&gt;&lt;lineCharCount val=&quot;10&quot; 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150e1945-3c05-4ed0-9e0c-417354d990d6}&quot; /&gt;&lt;isInvalidForFieldText val=&quot;0&quot; /&gt;&lt;Image&gt;&lt;filename val=&quot;E:\breeze\content\3907187390\4295567604-1\input\breezo\data\asimages\{150e1945-3c05-4ed0-9e0c-417354d990d6}.png&quot; /&gt;&lt;left val=&quot;572&quot; /&gt;&lt;top val=&quot;680&quot; /&gt;&lt;width val=&quot;137&quot; /&gt;&lt;height val=&quot;17&quot; /&gt;&lt;hasText val=&quot;1&quot; /&gt;&lt;/Image&gt;&lt;/ThreeDShapeInfo&gt;"/>
  <p:tag name="PRESENTER_SHAPETEXTINFO" val="&lt;ShapeTextInfo&gt;&lt;TableIndex row=&quot;-1&quot; col=&quot;-1&quot;&gt;&lt;linesCount val=&quot;1&quot; /&gt;&lt;lineCharCount val=&quot;17&quot; 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e5b11f6-edc8-4ed3-8fcc-eb691d26e7e4}&quot; /&gt;&lt;isInvalidForFieldText val=&quot;0&quot; /&gt;&lt;Image&gt;&lt;filename val=&quot;E:\breeze\content\3907187390\4295567604-1\input\breezo\data\asimages\{8e5b11f6-edc8-4ed3-8fcc-eb691d26e7e4}.png&quot; /&gt;&lt;left val=&quot;1166&quot; /&gt;&lt;top val=&quot;680&quot; /&gt;&lt;width val=&quot;17&quot; /&gt;&lt;height val=&quot;14&quot; /&gt;&lt;hasText val=&quot;1&quot; /&gt;&lt;/Image&gt;&lt;/ThreeDShapeInfo&gt;"/>
  <p:tag name="PRESENTER_SHAPETEXTINFO" val="&lt;ShapeTextInfo&gt;&lt;TableIndex row=&quot;-1&quot; col=&quot;-1&quot;&gt;&lt;linesCount val=&quot;1&quot; /&gt;&lt;lineCharCount val=&quot;2&quot; 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10&quot; 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18&quot; 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 /&gt;&lt;lineCharCount val=&quot;5&quot; 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d77066b8-024b-45d7-aeec-38d87d1a6dd5}&quot; /&gt;&lt;isInvalidForFieldText val=&quot;0&quot; /&gt;&lt;Image&gt;&lt;filename val=&quot;E:\breeze\content\3907187390\4295567604-1\input\breezo\data\asimages\{d77066b8-024b-45d7-aeec-38d87d1a6dd5}.png&quot; /&gt;&lt;left val=&quot;0&quot; /&gt;&lt;top val=&quot;333&quot; /&gt;&lt;width val=&quot;1281&quot; /&gt;&lt;height val=&quot;387&quot; /&gt;&lt;hasText val=&quot;1&quot; /&gt;&lt;/Image&gt;&lt;/ThreeDShape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6b7c9cd3-6215-4c0c-a960-d073d12c3191}&quot; /&gt;&lt;isInvalidForFieldText val=&quot;0&quot; /&gt;&lt;Image&gt;&lt;filename val=&quot;E:\breeze\content\3907187390\4295567604-1\input\breezo\data\asimages\{6b7c9cd3-6215-4c0c-a960-d073d12c3191}.png&quot; /&gt;&lt;left val=&quot;873&quot; /&gt;&lt;top val=&quot;0&quot; /&gt;&lt;width val=&quot;393&quot; /&gt;&lt;height val=&quot;391&quot; /&gt;&lt;hasText val=&quot;1&quot; /&gt;&lt;/Image&gt;&lt;/ThreeDShapeInfo&gt;"/>
  <p:tag name="PRESENTER_SHAPETEXTINFO" val="&lt;ShapeTextInfo&gt;&lt;TableIndex row=&quot;-1&quot; col=&quot;-1&quot;&gt;&lt;linesCount val=&quot;0&quot; 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76378b4-66f5-4a96-8a49-1a51bfcce1be}&quot; /&gt;&lt;isInvalidForFieldText val=&quot;0&quot; /&gt;&lt;Image&gt;&lt;filename val=&quot;E:\breeze\content\3907187390\4295567604-1\input\breezo\data\asimages\{876378b4-66f5-4a96-8a49-1a51bfcce1be}.png&quot; /&gt;&lt;left val=&quot;830&quot; /&gt;&lt;top val=&quot;24&quot; /&gt;&lt;width val=&quot;114&quot; /&gt;&lt;height val=&quot;166&quot; /&gt;&lt;hasText val=&quot;1&quot; /&gt;&lt;/Image&gt;&lt;/ThreeDShapeInfo&gt;"/>
  <p:tag name="PRESENTER_SHAPETEXTINFO" val="&lt;ShapeTextInfo&gt;&lt;TableIndex row=&quot;-1&quot; col=&quot;-1&quot;&gt;&lt;linesCount val=&quot;0&quot; /&gt;&lt;/TableIndex&gt;&lt;/ShapeTextInfo&gt;"/>
</p:tagLst>
</file>

<file path=ppt/theme/theme1.xml><?xml version="1.0" encoding="utf-8"?>
<a:theme xmlns:a="http://schemas.openxmlformats.org/drawingml/2006/main" name="Office">
  <a:themeElements>
    <a:clrScheme name="BLZ 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0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enutzerdefiniert 1">
      <a:majorFont>
        <a:latin typeface="Tahoma"/>
        <a:ea typeface="Arial"/>
        <a:cs typeface="Arial"/>
      </a:majorFont>
      <a:minorFont>
        <a:latin typeface="Tahom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</Words>
  <Application>Microsoft Office PowerPoint</Application>
  <PresentationFormat>Breitbild</PresentationFormat>
  <Paragraphs>184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Tahoma</vt:lpstr>
      <vt:lpstr>Times New Roman</vt:lpstr>
      <vt:lpstr>Wingdings</vt:lpstr>
      <vt:lpstr>Office</vt:lpstr>
      <vt:lpstr>„Der Krieg Europa: die Ukraine und der Westen“ Vortrag von Prof. Dr. Gerhard Mangott, Universität Innsbruck   Anregungen für den Einsatz im Unterricht  </vt:lpstr>
      <vt:lpstr>0. Hinweise für Lehrkräfte </vt:lpstr>
      <vt:lpstr>1. Teil: Die Genese des Konflikts (00:00-04:47)</vt:lpstr>
      <vt:lpstr>1. Teil: Die Genese des Konflikts (00:00-04:47)</vt:lpstr>
      <vt:lpstr>2. Teil: Die Forderungen Russlands (04:47-09:20) </vt:lpstr>
      <vt:lpstr>2. Teil: Die Forderungen Russlands (04:47-09:20) </vt:lpstr>
      <vt:lpstr>2. Teil: Die Forderungen Russlands (04:47-09:20) </vt:lpstr>
      <vt:lpstr>3. Teil: Die Militärische Eskalation (09:20-18:00)</vt:lpstr>
      <vt:lpstr>3. Teil: Die Militärische Eskalation (09:20-18:00)</vt:lpstr>
      <vt:lpstr>4. Teil: Die innenpolitische Lage in Russland (18:00-25:00) </vt:lpstr>
      <vt:lpstr>4. Teil: Die innenpolitische Lage in Russland (18:00-25:00) </vt:lpstr>
      <vt:lpstr>5. Teil: Möglichkeiten der Beendigung des Konflikts (32:00-36:00)</vt:lpstr>
      <vt:lpstr>5. Teil: Möglichkeiten der Beendigung des Konflikts (32:00-36:00)</vt:lpstr>
      <vt:lpstr>Verwendete Quellen (1)</vt:lpstr>
      <vt:lpstr>Verwendete Quellen (2)</vt:lpstr>
      <vt:lpstr>PowerPoint-Präsentation</vt:lpstr>
    </vt:vector>
  </TitlesOfParts>
  <Company>BAYKM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Nominacher, Maximilian (BLZ)</dc:creator>
  <cp:lastModifiedBy>Müller, Alexander (BLZ)</cp:lastModifiedBy>
  <cp:revision>247</cp:revision>
  <dcterms:created xsi:type="dcterms:W3CDTF">2019-05-21T11:08:14Z</dcterms:created>
  <dcterms:modified xsi:type="dcterms:W3CDTF">2022-04-28T11:15:30Z</dcterms:modified>
</cp:coreProperties>
</file>